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57" r:id="rId3"/>
    <p:sldId id="258" r:id="rId4"/>
    <p:sldId id="270" r:id="rId5"/>
    <p:sldId id="259" r:id="rId6"/>
    <p:sldId id="260" r:id="rId7"/>
    <p:sldId id="272" r:id="rId8"/>
    <p:sldId id="273" r:id="rId9"/>
    <p:sldId id="275" r:id="rId10"/>
    <p:sldId id="276" r:id="rId11"/>
    <p:sldId id="278" r:id="rId12"/>
    <p:sldId id="281" r:id="rId13"/>
    <p:sldId id="282" r:id="rId14"/>
    <p:sldId id="283" r:id="rId15"/>
    <p:sldId id="284" r:id="rId16"/>
    <p:sldId id="290" r:id="rId17"/>
    <p:sldId id="285" r:id="rId18"/>
    <p:sldId id="287" r:id="rId19"/>
    <p:sldId id="288" r:id="rId20"/>
    <p:sldId id="261" r:id="rId21"/>
    <p:sldId id="262" r:id="rId22"/>
    <p:sldId id="263" r:id="rId23"/>
    <p:sldId id="264" r:id="rId24"/>
    <p:sldId id="265" r:id="rId25"/>
    <p:sldId id="266" r:id="rId26"/>
    <p:sldId id="267" r:id="rId27"/>
    <p:sldId id="268" r:id="rId28"/>
    <p:sldId id="269" r:id="rId29"/>
    <p:sldId id="271" r:id="rId3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0118" autoAdjust="0"/>
  </p:normalViewPr>
  <p:slideViewPr>
    <p:cSldViewPr>
      <p:cViewPr varScale="1">
        <p:scale>
          <a:sx n="90" d="100"/>
          <a:sy n="90" d="100"/>
        </p:scale>
        <p:origin x="2208" y="78"/>
      </p:cViewPr>
      <p:guideLst>
        <p:guide orient="horz" pos="2160"/>
        <p:guide pos="2880"/>
      </p:guideLst>
    </p:cSldViewPr>
  </p:slideViewPr>
  <p:outlineViewPr>
    <p:cViewPr>
      <p:scale>
        <a:sx n="33" d="100"/>
        <a:sy n="33" d="100"/>
      </p:scale>
      <p:origin x="0" y="6618"/>
    </p:cViewPr>
  </p:outlineViewPr>
  <p:notesTextViewPr>
    <p:cViewPr>
      <p:scale>
        <a:sx n="100" d="100"/>
        <a:sy n="100" d="100"/>
      </p:scale>
      <p:origin x="0" y="0"/>
    </p:cViewPr>
  </p:notesTextViewPr>
  <p:notesViewPr>
    <p:cSldViewPr>
      <p:cViewPr varScale="1">
        <p:scale>
          <a:sx n="74" d="100"/>
          <a:sy n="74" d="100"/>
        </p:scale>
        <p:origin x="-224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2429C90-B521-C2FA-9CDD-97702A1E4B8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0F5F5713-61CC-97AF-4E2F-0D701A841C2F}"/>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F15203FB-809B-E947-AA3A-099638A3D3CD}" type="datetimeFigureOut">
              <a:rPr lang="zh-CN" altLang="en-US"/>
              <a:pPr>
                <a:defRPr/>
              </a:pPr>
              <a:t>2025-01-05</a:t>
            </a:fld>
            <a:endParaRPr lang="zh-CN" altLang="en-US"/>
          </a:p>
        </p:txBody>
      </p:sp>
      <p:sp>
        <p:nvSpPr>
          <p:cNvPr id="4" name="页脚占位符 3">
            <a:extLst>
              <a:ext uri="{FF2B5EF4-FFF2-40B4-BE49-F238E27FC236}">
                <a16:creationId xmlns:a16="http://schemas.microsoft.com/office/drawing/2014/main" id="{831D7924-6856-A0C8-B38C-0B4035C81208}"/>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5" name="灯片编号占位符 4">
            <a:extLst>
              <a:ext uri="{FF2B5EF4-FFF2-40B4-BE49-F238E27FC236}">
                <a16:creationId xmlns:a16="http://schemas.microsoft.com/office/drawing/2014/main" id="{032B215A-F1BE-E679-111E-64819E22D1F7}"/>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5EAFF0B-6BB2-544E-9533-922A84BBD736}"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05B093C-5FF3-3FAB-35DE-D68C4E46470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B1672062-3495-5F3E-BE7B-62464CD6A51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BB470CFE-864A-F84B-A29F-5498D64F4D3B}" type="datetimeFigureOut">
              <a:rPr lang="zh-CN" altLang="en-US"/>
              <a:pPr>
                <a:defRPr/>
              </a:pPr>
              <a:t>2025-01-05</a:t>
            </a:fld>
            <a:endParaRPr lang="zh-CN" altLang="en-US"/>
          </a:p>
        </p:txBody>
      </p:sp>
      <p:sp>
        <p:nvSpPr>
          <p:cNvPr id="4" name="幻灯片图像占位符 3">
            <a:extLst>
              <a:ext uri="{FF2B5EF4-FFF2-40B4-BE49-F238E27FC236}">
                <a16:creationId xmlns:a16="http://schemas.microsoft.com/office/drawing/2014/main" id="{91078B72-207E-5857-5AB4-8D305DFFEE0D}"/>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02F90E62-2B49-8C8E-776B-F4FDE74F67C4}"/>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91AFA0B7-C414-6826-4036-5265A1B44236}"/>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7" name="灯片编号占位符 6">
            <a:extLst>
              <a:ext uri="{FF2B5EF4-FFF2-40B4-BE49-F238E27FC236}">
                <a16:creationId xmlns:a16="http://schemas.microsoft.com/office/drawing/2014/main" id="{0EFB0BFE-124A-9BA9-F1FC-CA30ED97CDF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5537597-A041-B642-A7E0-09B798263F4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6FE3FB69-CBA0-8453-B4C2-37C2889EB1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备注占位符 2">
            <a:extLst>
              <a:ext uri="{FF2B5EF4-FFF2-40B4-BE49-F238E27FC236}">
                <a16:creationId xmlns:a16="http://schemas.microsoft.com/office/drawing/2014/main" id="{918C768F-2DAD-870B-260C-BDE6D69CD7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07" name="灯片编号占位符 3">
            <a:extLst>
              <a:ext uri="{FF2B5EF4-FFF2-40B4-BE49-F238E27FC236}">
                <a16:creationId xmlns:a16="http://schemas.microsoft.com/office/drawing/2014/main" id="{A37FD326-37F6-A204-2B02-2A588E1FDA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B13ED7-740B-684D-BC1C-D4E5C87844BF}" type="slidenum">
              <a:rPr lang="zh-CN" altLang="en-US" smtClean="0"/>
              <a:pPr/>
              <a:t>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797C3884-C6F5-1D68-0DE8-7171017C51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备注占位符 2">
            <a:extLst>
              <a:ext uri="{FF2B5EF4-FFF2-40B4-BE49-F238E27FC236}">
                <a16:creationId xmlns:a16="http://schemas.microsoft.com/office/drawing/2014/main" id="{F91CE4B5-7C27-198A-643B-B5B0F0D9F4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zh-CN" dirty="0"/>
              <a:t>https://www.cnblogs.com/barker/p/10270414.html</a:t>
            </a:r>
          </a:p>
          <a:p>
            <a:r>
              <a:rPr kumimoji="1" lang="zh-CN" altLang="zh-CN" dirty="0"/>
              <a:t>https://www.runoob.com/design-pattern/visitor-pattern.html</a:t>
            </a:r>
            <a:endParaRPr kumimoji="1" lang="zh-CN" altLang="en-US" dirty="0"/>
          </a:p>
          <a:p>
            <a:endParaRPr kumimoji="1" lang="zh-CN" altLang="en-US" dirty="0"/>
          </a:p>
        </p:txBody>
      </p:sp>
      <p:sp>
        <p:nvSpPr>
          <p:cNvPr id="23555" name="灯片编号占位符 3">
            <a:extLst>
              <a:ext uri="{FF2B5EF4-FFF2-40B4-BE49-F238E27FC236}">
                <a16:creationId xmlns:a16="http://schemas.microsoft.com/office/drawing/2014/main" id="{BC921D6B-5C07-32D5-D1B9-3EEC0B8110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65D1A40-5774-F64B-B329-31B7AF91ABBA}" type="slidenum">
              <a:rPr lang="zh-CN" altLang="en-US" smtClean="0"/>
              <a:pPr/>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a:extLst>
              <a:ext uri="{FF2B5EF4-FFF2-40B4-BE49-F238E27FC236}">
                <a16:creationId xmlns:a16="http://schemas.microsoft.com/office/drawing/2014/main" id="{D1D4A2D0-477A-B597-25C8-18723D88EB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备注占位符 2">
            <a:extLst>
              <a:ext uri="{FF2B5EF4-FFF2-40B4-BE49-F238E27FC236}">
                <a16:creationId xmlns:a16="http://schemas.microsoft.com/office/drawing/2014/main" id="{A699B679-0EC3-F9EE-CBD3-567E604364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atinLnBrk="1"/>
            <a:r>
              <a:rPr lang="en-US" altLang="zh-CN"/>
              <a:t>https://www.runoob.com/design-pattern/builder-pattern.html</a:t>
            </a:r>
          </a:p>
          <a:p>
            <a:pPr latinLnBrk="1"/>
            <a:r>
              <a:rPr lang="zh-CN" altLang="en-US"/>
              <a:t>我们假设一个快餐店的商业案例，其中，一个典型的套餐可以是一个汉堡（</a:t>
            </a:r>
            <a:r>
              <a:rPr lang="zh-CN" altLang="zh-CN"/>
              <a:t>Burger）</a:t>
            </a:r>
            <a:r>
              <a:rPr lang="zh-CN" altLang="en-US"/>
              <a:t>和一杯冷饮（</a:t>
            </a:r>
            <a:r>
              <a:rPr lang="zh-CN" altLang="zh-CN"/>
              <a:t>Cold drink）。</a:t>
            </a:r>
            <a:r>
              <a:rPr lang="zh-CN" altLang="en-US"/>
              <a:t>汉堡（</a:t>
            </a:r>
            <a:r>
              <a:rPr lang="zh-CN" altLang="zh-CN"/>
              <a:t>Burger）</a:t>
            </a:r>
            <a:r>
              <a:rPr lang="zh-CN" altLang="en-US"/>
              <a:t>可以是素食汉堡（</a:t>
            </a:r>
            <a:r>
              <a:rPr lang="zh-CN" altLang="zh-CN"/>
              <a:t>Veg Burger）</a:t>
            </a:r>
            <a:r>
              <a:rPr lang="zh-CN" altLang="en-US"/>
              <a:t>或鸡肉汉堡（</a:t>
            </a:r>
            <a:r>
              <a:rPr lang="zh-CN" altLang="zh-CN"/>
              <a:t>Chicken Burger），</a:t>
            </a:r>
            <a:r>
              <a:rPr lang="zh-CN" altLang="en-US"/>
              <a:t>它们是包在纸盒中。冷饮（</a:t>
            </a:r>
            <a:r>
              <a:rPr lang="zh-CN" altLang="zh-CN"/>
              <a:t>Cold drink）</a:t>
            </a:r>
            <a:r>
              <a:rPr lang="zh-CN" altLang="en-US"/>
              <a:t>可以是可口可乐（</a:t>
            </a:r>
            <a:r>
              <a:rPr lang="zh-CN" altLang="zh-CN"/>
              <a:t>coke）</a:t>
            </a:r>
            <a:r>
              <a:rPr lang="zh-CN" altLang="en-US"/>
              <a:t>或百事可乐（</a:t>
            </a:r>
            <a:r>
              <a:rPr lang="zh-CN" altLang="zh-CN"/>
              <a:t>pepsi），</a:t>
            </a:r>
            <a:r>
              <a:rPr lang="zh-CN" altLang="en-US"/>
              <a:t>它们是装在瓶子中。</a:t>
            </a:r>
          </a:p>
          <a:p>
            <a:pPr latinLnBrk="1"/>
            <a:r>
              <a:rPr lang="zh-CN" altLang="en-US"/>
              <a:t>我们将创建一个表示食物条目（比如汉堡和冷饮）的 </a:t>
            </a:r>
            <a:r>
              <a:rPr lang="zh-CN" altLang="zh-CN" i="1"/>
              <a:t>Item</a:t>
            </a:r>
            <a:r>
              <a:rPr lang="zh-CN" altLang="zh-CN"/>
              <a:t> </a:t>
            </a:r>
            <a:r>
              <a:rPr lang="zh-CN" altLang="en-US"/>
              <a:t>接口和实现 </a:t>
            </a:r>
            <a:r>
              <a:rPr lang="zh-CN" altLang="zh-CN" i="1"/>
              <a:t>Item</a:t>
            </a:r>
            <a:r>
              <a:rPr lang="zh-CN" altLang="zh-CN"/>
              <a:t> </a:t>
            </a:r>
            <a:r>
              <a:rPr lang="zh-CN" altLang="en-US"/>
              <a:t>接口的实体类，以及一个表示食物包装的 </a:t>
            </a:r>
            <a:r>
              <a:rPr lang="zh-CN" altLang="zh-CN" i="1"/>
              <a:t>Packing</a:t>
            </a:r>
            <a:r>
              <a:rPr lang="zh-CN" altLang="zh-CN"/>
              <a:t> </a:t>
            </a:r>
            <a:r>
              <a:rPr lang="zh-CN" altLang="en-US"/>
              <a:t>接口和实现 </a:t>
            </a:r>
            <a:r>
              <a:rPr lang="zh-CN" altLang="zh-CN" i="1"/>
              <a:t>Packing</a:t>
            </a:r>
            <a:r>
              <a:rPr lang="zh-CN" altLang="zh-CN"/>
              <a:t> </a:t>
            </a:r>
            <a:r>
              <a:rPr lang="zh-CN" altLang="en-US"/>
              <a:t>接口的实体类，汉堡是包在纸盒中，冷饮是装在瓶子中。</a:t>
            </a:r>
          </a:p>
          <a:p>
            <a:pPr latinLnBrk="1"/>
            <a:r>
              <a:rPr lang="zh-CN" altLang="en-US"/>
              <a:t>然后我们创建一个 </a:t>
            </a:r>
            <a:r>
              <a:rPr lang="zh-CN" altLang="zh-CN" i="1"/>
              <a:t>Meal</a:t>
            </a:r>
            <a:r>
              <a:rPr lang="zh-CN" altLang="zh-CN"/>
              <a:t> </a:t>
            </a:r>
            <a:r>
              <a:rPr lang="zh-CN" altLang="en-US"/>
              <a:t>类，带有 </a:t>
            </a:r>
            <a:r>
              <a:rPr lang="zh-CN" altLang="zh-CN" i="1"/>
              <a:t>Item</a:t>
            </a:r>
            <a:r>
              <a:rPr lang="zh-CN" altLang="zh-CN"/>
              <a:t> </a:t>
            </a:r>
            <a:r>
              <a:rPr lang="zh-CN" altLang="en-US"/>
              <a:t>的 </a:t>
            </a:r>
            <a:r>
              <a:rPr lang="zh-CN" altLang="zh-CN" i="1"/>
              <a:t>ArrayList</a:t>
            </a:r>
            <a:r>
              <a:rPr lang="zh-CN" altLang="zh-CN"/>
              <a:t> </a:t>
            </a:r>
            <a:r>
              <a:rPr lang="zh-CN" altLang="en-US"/>
              <a:t>和一个通过结合 </a:t>
            </a:r>
            <a:r>
              <a:rPr lang="zh-CN" altLang="zh-CN" i="1"/>
              <a:t>Item</a:t>
            </a:r>
            <a:r>
              <a:rPr lang="zh-CN" altLang="zh-CN"/>
              <a:t> </a:t>
            </a:r>
            <a:r>
              <a:rPr lang="zh-CN" altLang="en-US"/>
              <a:t>来创建不同类型的 </a:t>
            </a:r>
            <a:r>
              <a:rPr lang="zh-CN" altLang="zh-CN" i="1"/>
              <a:t>Meal</a:t>
            </a:r>
            <a:r>
              <a:rPr lang="zh-CN" altLang="zh-CN"/>
              <a:t> </a:t>
            </a:r>
            <a:r>
              <a:rPr lang="zh-CN" altLang="en-US"/>
              <a:t>对象的 </a:t>
            </a:r>
            <a:r>
              <a:rPr lang="zh-CN" altLang="zh-CN" i="1"/>
              <a:t>MealBuilder</a:t>
            </a:r>
            <a:r>
              <a:rPr lang="zh-CN" altLang="zh-CN"/>
              <a:t>。</a:t>
            </a:r>
            <a:r>
              <a:rPr lang="zh-CN" altLang="zh-CN" i="1"/>
              <a:t>BuilderPatternDemo</a:t>
            </a:r>
            <a:r>
              <a:rPr lang="zh-CN" altLang="zh-CN"/>
              <a:t> </a:t>
            </a:r>
            <a:r>
              <a:rPr lang="zh-CN" altLang="en-US"/>
              <a:t>类使用 </a:t>
            </a:r>
            <a:r>
              <a:rPr lang="zh-CN" altLang="zh-CN" i="1"/>
              <a:t>MealBuilder</a:t>
            </a:r>
            <a:r>
              <a:rPr lang="zh-CN" altLang="zh-CN"/>
              <a:t> </a:t>
            </a:r>
            <a:r>
              <a:rPr lang="zh-CN" altLang="en-US"/>
              <a:t>来创建一个 </a:t>
            </a:r>
            <a:r>
              <a:rPr lang="zh-CN" altLang="zh-CN" i="1"/>
              <a:t>Meal</a:t>
            </a:r>
            <a:r>
              <a:rPr lang="zh-CN" altLang="zh-CN"/>
              <a:t>。</a:t>
            </a:r>
          </a:p>
          <a:p>
            <a:endParaRPr kumimoji="1" lang="zh-CN" altLang="en-US"/>
          </a:p>
        </p:txBody>
      </p:sp>
      <p:sp>
        <p:nvSpPr>
          <p:cNvPr id="26627" name="灯片编号占位符 3">
            <a:extLst>
              <a:ext uri="{FF2B5EF4-FFF2-40B4-BE49-F238E27FC236}">
                <a16:creationId xmlns:a16="http://schemas.microsoft.com/office/drawing/2014/main" id="{DC7E518F-49D8-B0E2-783E-6EAB89951F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3891BBF-4B39-D942-92C7-722376E2D90C}" type="slidenum">
              <a:rPr lang="zh-CN" altLang="en-US" smtClean="0"/>
              <a:pPr/>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B28F099C-D78B-198A-1C9B-F11F633822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备注占位符 2">
            <a:extLst>
              <a:ext uri="{FF2B5EF4-FFF2-40B4-BE49-F238E27FC236}">
                <a16:creationId xmlns:a16="http://schemas.microsoft.com/office/drawing/2014/main" id="{454C2061-8827-E96A-EB84-24414472CD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t>Leaf(</a:t>
            </a:r>
            <a:r>
              <a:rPr lang="zh-CN" altLang="en-US"/>
              <a:t>树叶</a:t>
            </a:r>
            <a:r>
              <a:rPr lang="en-US" altLang="zh-CN"/>
              <a:t>)</a:t>
            </a:r>
            <a:r>
              <a:rPr lang="zh-CN" altLang="en-US"/>
              <a:t>：表示</a:t>
            </a:r>
            <a:r>
              <a:rPr lang="en-US" altLang="zh-CN"/>
              <a:t>"</a:t>
            </a:r>
            <a:r>
              <a:rPr lang="zh-CN" altLang="en-US"/>
              <a:t>内容</a:t>
            </a:r>
            <a:r>
              <a:rPr lang="en-US" altLang="zh-CN"/>
              <a:t>"</a:t>
            </a:r>
            <a:r>
              <a:rPr lang="zh-CN" altLang="en-US"/>
              <a:t>的角色，该角色中不能放入其他对象。</a:t>
            </a:r>
          </a:p>
          <a:p>
            <a:r>
              <a:rPr lang="zh-CN" altLang="zh-CN"/>
              <a:t>Composite(</a:t>
            </a:r>
            <a:r>
              <a:rPr lang="zh-CN" altLang="en-US"/>
              <a:t>复合物</a:t>
            </a:r>
            <a:r>
              <a:rPr lang="en-US" altLang="zh-CN"/>
              <a:t>)</a:t>
            </a:r>
            <a:r>
              <a:rPr lang="zh-CN" altLang="en-US"/>
              <a:t>：表示</a:t>
            </a:r>
            <a:r>
              <a:rPr lang="en-US" altLang="zh-CN"/>
              <a:t>"</a:t>
            </a:r>
            <a:r>
              <a:rPr lang="zh-CN" altLang="en-US"/>
              <a:t>容器</a:t>
            </a:r>
            <a:r>
              <a:rPr lang="en-US" altLang="zh-CN"/>
              <a:t>"</a:t>
            </a:r>
            <a:r>
              <a:rPr lang="zh-CN" altLang="en-US"/>
              <a:t>的角色，</a:t>
            </a:r>
            <a:r>
              <a:rPr lang="zh-CN" altLang="zh-CN"/>
              <a:t>Composite</a:t>
            </a:r>
            <a:r>
              <a:rPr lang="zh-CN" altLang="en-US"/>
              <a:t>中既可以放入</a:t>
            </a:r>
            <a:r>
              <a:rPr lang="zh-CN" altLang="zh-CN"/>
              <a:t>Leaf，</a:t>
            </a:r>
            <a:r>
              <a:rPr lang="zh-CN" altLang="en-US"/>
              <a:t>也可以放入其他</a:t>
            </a:r>
            <a:r>
              <a:rPr lang="zh-CN" altLang="zh-CN"/>
              <a:t>Composite。</a:t>
            </a:r>
          </a:p>
          <a:p>
            <a:r>
              <a:rPr lang="zh-CN" altLang="zh-CN"/>
              <a:t>Component(</a:t>
            </a:r>
            <a:r>
              <a:rPr lang="zh-CN" altLang="en-US"/>
              <a:t>组件</a:t>
            </a:r>
            <a:r>
              <a:rPr lang="en-US" altLang="zh-CN"/>
              <a:t>)</a:t>
            </a:r>
            <a:r>
              <a:rPr lang="zh-CN" altLang="en-US"/>
              <a:t>：是</a:t>
            </a:r>
            <a:r>
              <a:rPr lang="zh-CN" altLang="zh-CN"/>
              <a:t>Leaf</a:t>
            </a:r>
            <a:r>
              <a:rPr lang="zh-CN" altLang="en-US"/>
              <a:t>和</a:t>
            </a:r>
            <a:r>
              <a:rPr lang="zh-CN" altLang="zh-CN"/>
              <a:t>Composite</a:t>
            </a:r>
            <a:r>
              <a:rPr lang="zh-CN" altLang="en-US"/>
              <a:t>具有一致性的角色，</a:t>
            </a:r>
            <a:r>
              <a:rPr lang="zh-CN" altLang="zh-CN"/>
              <a:t>Component</a:t>
            </a:r>
            <a:r>
              <a:rPr lang="zh-CN" altLang="en-US"/>
              <a:t>是</a:t>
            </a:r>
            <a:r>
              <a:rPr lang="zh-CN" altLang="zh-CN"/>
              <a:t>Leaf</a:t>
            </a:r>
            <a:r>
              <a:rPr lang="zh-CN" altLang="en-US"/>
              <a:t>和</a:t>
            </a:r>
            <a:r>
              <a:rPr lang="zh-CN" altLang="zh-CN"/>
              <a:t>Composite</a:t>
            </a:r>
            <a:r>
              <a:rPr lang="zh-CN" altLang="en-US"/>
              <a:t>的父类。</a:t>
            </a:r>
          </a:p>
          <a:p>
            <a:r>
              <a:rPr lang="zh-CN" altLang="zh-CN"/>
              <a:t>Client：</a:t>
            </a:r>
            <a:r>
              <a:rPr lang="zh-CN" altLang="en-US"/>
              <a:t>使用</a:t>
            </a:r>
            <a:r>
              <a:rPr lang="zh-CN" altLang="zh-CN"/>
              <a:t>Composite</a:t>
            </a:r>
            <a:r>
              <a:rPr lang="zh-CN" altLang="en-US"/>
              <a:t>模式的角色。</a:t>
            </a:r>
          </a:p>
          <a:p>
            <a:endParaRPr kumimoji="1" lang="zh-CN" altLang="en-US"/>
          </a:p>
        </p:txBody>
      </p:sp>
      <p:sp>
        <p:nvSpPr>
          <p:cNvPr id="29699" name="灯片编号占位符 3">
            <a:extLst>
              <a:ext uri="{FF2B5EF4-FFF2-40B4-BE49-F238E27FC236}">
                <a16:creationId xmlns:a16="http://schemas.microsoft.com/office/drawing/2014/main" id="{11C89B4B-4E57-A901-0979-B8F1ED47E5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06B52D-E39F-3944-BFA4-BCE71431A599}" type="slidenum">
              <a:rPr lang="zh-CN" altLang="en-US" smtClean="0"/>
              <a:pPr/>
              <a:t>11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72B5B37A-16B1-F921-4805-26CBE90FAF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备注占位符 2">
            <a:extLst>
              <a:ext uri="{FF2B5EF4-FFF2-40B4-BE49-F238E27FC236}">
                <a16:creationId xmlns:a16="http://schemas.microsoft.com/office/drawing/2014/main" id="{7BEB3E2A-7C3B-FBEE-EE67-726181E819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br>
              <a:rPr lang="zh-CN" altLang="en-US"/>
            </a:br>
            <a:endParaRPr kumimoji="1" lang="zh-CN" altLang="en-US"/>
          </a:p>
        </p:txBody>
      </p:sp>
      <p:sp>
        <p:nvSpPr>
          <p:cNvPr id="31747" name="灯片编号占位符 3">
            <a:extLst>
              <a:ext uri="{FF2B5EF4-FFF2-40B4-BE49-F238E27FC236}">
                <a16:creationId xmlns:a16="http://schemas.microsoft.com/office/drawing/2014/main" id="{03A7500A-BE0D-E2FA-8323-E7B6ED8EB5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923D5CB-76DD-3C4C-9788-6574976B92A2}" type="slidenum">
              <a:rPr lang="zh-CN" altLang="en-US" smtClean="0"/>
              <a:pPr/>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D4F58CC8-8F4F-C7FB-1551-B2C8B670E99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备注占位符 2">
            <a:extLst>
              <a:ext uri="{FF2B5EF4-FFF2-40B4-BE49-F238E27FC236}">
                <a16:creationId xmlns:a16="http://schemas.microsoft.com/office/drawing/2014/main" id="{4335CFE1-9C63-5410-F0D5-226EBFD7C9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t>Broket</a:t>
            </a:r>
            <a:r>
              <a:rPr kumimoji="1" lang="en-US" altLang="zh-CN">
                <a:sym typeface="Wingdings" pitchFamily="2" charset="2"/>
              </a:rPr>
              <a:t>Broker</a:t>
            </a:r>
            <a:endParaRPr kumimoji="1" lang="zh-CN" altLang="en-US"/>
          </a:p>
        </p:txBody>
      </p:sp>
      <p:sp>
        <p:nvSpPr>
          <p:cNvPr id="33795" name="灯片编号占位符 3">
            <a:extLst>
              <a:ext uri="{FF2B5EF4-FFF2-40B4-BE49-F238E27FC236}">
                <a16:creationId xmlns:a16="http://schemas.microsoft.com/office/drawing/2014/main" id="{68B97FE1-12D4-0440-C894-506094CBC3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33F638-68C8-C440-B9AD-CCA8A47EC69A}" type="slidenum">
              <a:rPr lang="zh-CN" altLang="en-US" smtClean="0"/>
              <a:pPr/>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968E4A65-7CB5-7DA0-B1B4-21746B46E8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备注占位符 2">
            <a:extLst>
              <a:ext uri="{FF2B5EF4-FFF2-40B4-BE49-F238E27FC236}">
                <a16:creationId xmlns:a16="http://schemas.microsoft.com/office/drawing/2014/main" id="{ADB11E6B-A337-9F86-57CB-5E32095542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38915" name="灯片编号占位符 3">
            <a:extLst>
              <a:ext uri="{FF2B5EF4-FFF2-40B4-BE49-F238E27FC236}">
                <a16:creationId xmlns:a16="http://schemas.microsoft.com/office/drawing/2014/main" id="{AC65C6A1-BB18-8647-84C3-90C3ED5B82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6CD244-15FC-2642-80C2-A46D306D11E6}" type="slidenum">
              <a:rPr lang="zh-CN" altLang="en-US" smtClean="0"/>
              <a:pPr/>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B13AD545-4922-3469-030A-DCF1021149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备注占位符 2">
            <a:extLst>
              <a:ext uri="{FF2B5EF4-FFF2-40B4-BE49-F238E27FC236}">
                <a16:creationId xmlns:a16="http://schemas.microsoft.com/office/drawing/2014/main" id="{EF50B72E-4C0C-2B6B-FB5C-ADC2DE113A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b="1"/>
              <a:t>Visitor</a:t>
            </a:r>
            <a:r>
              <a:rPr lang="zh-CN" altLang="en-US" b="1"/>
              <a:t>抽象访问者接口</a:t>
            </a:r>
            <a:r>
              <a:rPr lang="zh-CN" altLang="en-US"/>
              <a:t>：它定义了对每一个元素（</a:t>
            </a:r>
            <a:r>
              <a:rPr lang="zh-CN" altLang="zh-CN"/>
              <a:t>Element）</a:t>
            </a:r>
            <a:r>
              <a:rPr lang="zh-CN" altLang="en-US"/>
              <a:t>访问的行为，它的参数就是可以访问的元素，它的方法个数理论上来讲与元素个数（</a:t>
            </a:r>
            <a:r>
              <a:rPr lang="zh-CN" altLang="zh-CN"/>
              <a:t>Element</a:t>
            </a:r>
            <a:r>
              <a:rPr lang="zh-CN" altLang="en-US"/>
              <a:t>的实现类个数）是一样的，从这点不难看出，访问者模式要求元素类的个数不能改变（不能改变的意思是说，如果元素类的个数经常改变，则说明不适合使用访问者模式）。</a:t>
            </a:r>
          </a:p>
          <a:p>
            <a:r>
              <a:rPr lang="zh-CN" altLang="zh-CN" b="1"/>
              <a:t>ConcreteVisitor</a:t>
            </a:r>
            <a:r>
              <a:rPr lang="zh-CN" altLang="en-US" b="1"/>
              <a:t>具体访问者角色</a:t>
            </a:r>
            <a:r>
              <a:rPr lang="zh-CN" altLang="en-US"/>
              <a:t>：它需要给出对每一个元素类访问时所产生的具体行为。</a:t>
            </a:r>
          </a:p>
          <a:p>
            <a:r>
              <a:rPr lang="zh-CN" altLang="zh-CN" b="1"/>
              <a:t>Element</a:t>
            </a:r>
            <a:r>
              <a:rPr lang="zh-CN" altLang="en-US" b="1"/>
              <a:t>抽象节点（元素）角色</a:t>
            </a:r>
            <a:r>
              <a:rPr lang="zh-CN" altLang="en-US"/>
              <a:t>：它定义了一个接受访问者（</a:t>
            </a:r>
            <a:r>
              <a:rPr lang="zh-CN" altLang="zh-CN"/>
              <a:t>accept）</a:t>
            </a:r>
            <a:r>
              <a:rPr lang="zh-CN" altLang="en-US"/>
              <a:t>的方法，其意义是指，每一个元素都要可以被访问者访问。</a:t>
            </a:r>
          </a:p>
          <a:p>
            <a:r>
              <a:rPr lang="zh-CN" altLang="zh-CN" b="1"/>
              <a:t>ConcreteElement</a:t>
            </a:r>
            <a:r>
              <a:rPr lang="zh-CN" altLang="en-US" b="1"/>
              <a:t>具体节点（元素）角色</a:t>
            </a:r>
            <a:r>
              <a:rPr lang="zh-CN" altLang="en-US"/>
              <a:t>：它提供接受访问方法的具体实现，而这个具体的实现，通常情况下是使用访问者提供的访问该元素类的方法。</a:t>
            </a:r>
          </a:p>
          <a:p>
            <a:r>
              <a:rPr lang="zh-CN" altLang="zh-CN" b="1"/>
              <a:t>ObjectStructure</a:t>
            </a:r>
            <a:r>
              <a:rPr lang="zh-CN" altLang="en-US" b="1"/>
              <a:t>结构对象角色</a:t>
            </a:r>
            <a:r>
              <a:rPr lang="zh-CN" altLang="en-US"/>
              <a:t>：这个便是定义当中所提到的对象结构，对象结构是一个抽象表述，具体点可以理解为一个具有容器性质或者复合对象特性的类，它会含有一组元素（</a:t>
            </a:r>
            <a:r>
              <a:rPr lang="zh-CN" altLang="zh-CN"/>
              <a:t>Element），</a:t>
            </a:r>
            <a:r>
              <a:rPr lang="zh-CN" altLang="en-US"/>
              <a:t>并且可以迭代这些元素，供访问者访问。</a:t>
            </a:r>
          </a:p>
          <a:p>
            <a:br>
              <a:rPr lang="zh-CN" altLang="en-US"/>
            </a:br>
            <a:endParaRPr kumimoji="1" lang="zh-CN" altLang="en-US"/>
          </a:p>
        </p:txBody>
      </p:sp>
      <p:sp>
        <p:nvSpPr>
          <p:cNvPr id="41987" name="灯片编号占位符 3">
            <a:extLst>
              <a:ext uri="{FF2B5EF4-FFF2-40B4-BE49-F238E27FC236}">
                <a16:creationId xmlns:a16="http://schemas.microsoft.com/office/drawing/2014/main" id="{69B8CF1B-5D08-44FC-6653-71067F2F3F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80BB4C-A86C-9D4C-B8A6-D2537F4D7C46}" type="slidenum">
              <a:rPr lang="zh-CN" altLang="en-US" smtClean="0"/>
              <a:pPr/>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图片 7" descr="08f46c7211d24e3a8701b02c.jpg">
            <a:extLst>
              <a:ext uri="{FF2B5EF4-FFF2-40B4-BE49-F238E27FC236}">
                <a16:creationId xmlns:a16="http://schemas.microsoft.com/office/drawing/2014/main" id="{F1C32385-470F-29B0-A026-9EBD2A428D5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80288" y="4221163"/>
            <a:ext cx="7508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3" name="Rectangle 4">
            <a:extLst>
              <a:ext uri="{FF2B5EF4-FFF2-40B4-BE49-F238E27FC236}">
                <a16:creationId xmlns:a16="http://schemas.microsoft.com/office/drawing/2014/main" id="{C03E2025-19F9-DD22-FFB9-3ABADC05686D}"/>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CAB349CE-CBA2-3DC4-EE25-ED8824709972}"/>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53C2E3A-61C1-A438-D3CD-79E6E50993F8}"/>
              </a:ext>
            </a:extLst>
          </p:cNvPr>
          <p:cNvSpPr>
            <a:spLocks noGrp="1" noChangeArrowheads="1"/>
          </p:cNvSpPr>
          <p:nvPr>
            <p:ph type="sldNum" sz="quarter" idx="12"/>
          </p:nvPr>
        </p:nvSpPr>
        <p:spPr/>
        <p:txBody>
          <a:bodyPr/>
          <a:lstStyle>
            <a:lvl1pPr>
              <a:defRPr/>
            </a:lvl1pPr>
          </a:lstStyle>
          <a:p>
            <a:pPr>
              <a:defRPr/>
            </a:pPr>
            <a:fld id="{22E72AB0-AAC9-3443-A571-E5C92756B704}" type="slidenum">
              <a:rPr lang="en-US" altLang="zh-CN"/>
              <a:pPr>
                <a:defRPr/>
              </a:pPr>
              <a:t>‹#›</a:t>
            </a:fld>
            <a:endParaRPr lang="en-US" altLang="zh-CN"/>
          </a:p>
        </p:txBody>
      </p:sp>
    </p:spTree>
    <p:extLst>
      <p:ext uri="{BB962C8B-B14F-4D97-AF65-F5344CB8AC3E}">
        <p14:creationId xmlns:p14="http://schemas.microsoft.com/office/powerpoint/2010/main" val="371335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2C7088D-9CA6-5B79-5F03-32D82941E2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A4D72BD-DE96-4044-BC0E-DEDB5A5D9E9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247CAAA-AE0A-B343-BCA3-690BD843E87A}"/>
              </a:ext>
            </a:extLst>
          </p:cNvPr>
          <p:cNvSpPr>
            <a:spLocks noGrp="1" noChangeArrowheads="1"/>
          </p:cNvSpPr>
          <p:nvPr>
            <p:ph type="sldNum" sz="quarter" idx="12"/>
          </p:nvPr>
        </p:nvSpPr>
        <p:spPr>
          <a:ln/>
        </p:spPr>
        <p:txBody>
          <a:bodyPr/>
          <a:lstStyle>
            <a:lvl1pPr>
              <a:defRPr/>
            </a:lvl1pPr>
          </a:lstStyle>
          <a:p>
            <a:pPr>
              <a:defRPr/>
            </a:pPr>
            <a:fld id="{3CE903F8-7A4F-2B45-BEA5-628516FBC533}" type="slidenum">
              <a:rPr lang="en-US" altLang="zh-CN"/>
              <a:pPr>
                <a:defRPr/>
              </a:pPr>
              <a:t>‹#›</a:t>
            </a:fld>
            <a:endParaRPr lang="en-US" altLang="zh-CN"/>
          </a:p>
        </p:txBody>
      </p:sp>
    </p:spTree>
    <p:extLst>
      <p:ext uri="{BB962C8B-B14F-4D97-AF65-F5344CB8AC3E}">
        <p14:creationId xmlns:p14="http://schemas.microsoft.com/office/powerpoint/2010/main" val="2217594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884BF1C-350E-F562-A1A1-87C7C976E1D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D887F2A-B972-EEA3-D445-17B0E46B47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4B4CB41-1784-94C3-0EB1-DAD2C3C0499A}"/>
              </a:ext>
            </a:extLst>
          </p:cNvPr>
          <p:cNvSpPr>
            <a:spLocks noGrp="1" noChangeArrowheads="1"/>
          </p:cNvSpPr>
          <p:nvPr>
            <p:ph type="sldNum" sz="quarter" idx="12"/>
          </p:nvPr>
        </p:nvSpPr>
        <p:spPr>
          <a:ln/>
        </p:spPr>
        <p:txBody>
          <a:bodyPr/>
          <a:lstStyle>
            <a:lvl1pPr>
              <a:defRPr/>
            </a:lvl1pPr>
          </a:lstStyle>
          <a:p>
            <a:pPr>
              <a:defRPr/>
            </a:pPr>
            <a:fld id="{BC3CA4FA-8B19-4A46-B9E5-B4F42562EC74}" type="slidenum">
              <a:rPr lang="en-US" altLang="zh-CN"/>
              <a:pPr>
                <a:defRPr/>
              </a:pPr>
              <a:t>‹#›</a:t>
            </a:fld>
            <a:endParaRPr lang="en-US" altLang="zh-CN"/>
          </a:p>
        </p:txBody>
      </p:sp>
    </p:spTree>
    <p:extLst>
      <p:ext uri="{BB962C8B-B14F-4D97-AF65-F5344CB8AC3E}">
        <p14:creationId xmlns:p14="http://schemas.microsoft.com/office/powerpoint/2010/main" val="3030320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1334A24-AAF7-8784-E1BE-319804CE94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BC15ECB-123C-913E-8FEC-346C4DE2B6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1F98F0F-9716-7739-3D8C-B895E1885105}"/>
              </a:ext>
            </a:extLst>
          </p:cNvPr>
          <p:cNvSpPr>
            <a:spLocks noGrp="1" noChangeArrowheads="1"/>
          </p:cNvSpPr>
          <p:nvPr>
            <p:ph type="sldNum" sz="quarter" idx="12"/>
          </p:nvPr>
        </p:nvSpPr>
        <p:spPr>
          <a:ln/>
        </p:spPr>
        <p:txBody>
          <a:bodyPr/>
          <a:lstStyle>
            <a:lvl1pPr>
              <a:defRPr/>
            </a:lvl1pPr>
          </a:lstStyle>
          <a:p>
            <a:pPr>
              <a:defRPr/>
            </a:pPr>
            <a:fld id="{BA2F4E08-9C8D-5043-965D-8EAE4AD7016B}" type="slidenum">
              <a:rPr lang="en-US" altLang="zh-CN"/>
              <a:pPr>
                <a:defRPr/>
              </a:pPr>
              <a:t>‹#›</a:t>
            </a:fld>
            <a:endParaRPr lang="en-US" altLang="zh-CN"/>
          </a:p>
        </p:txBody>
      </p:sp>
    </p:spTree>
    <p:extLst>
      <p:ext uri="{BB962C8B-B14F-4D97-AF65-F5344CB8AC3E}">
        <p14:creationId xmlns:p14="http://schemas.microsoft.com/office/powerpoint/2010/main" val="3780496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D3BBA424-4331-88BB-A98F-9C471A045C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395854F-1C49-1B36-D774-A1F5648126E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5FC2BA8-6D29-B9BF-1072-B73955AF1C40}"/>
              </a:ext>
            </a:extLst>
          </p:cNvPr>
          <p:cNvSpPr>
            <a:spLocks noGrp="1" noChangeArrowheads="1"/>
          </p:cNvSpPr>
          <p:nvPr>
            <p:ph type="sldNum" sz="quarter" idx="12"/>
          </p:nvPr>
        </p:nvSpPr>
        <p:spPr>
          <a:ln/>
        </p:spPr>
        <p:txBody>
          <a:bodyPr/>
          <a:lstStyle>
            <a:lvl1pPr>
              <a:defRPr/>
            </a:lvl1pPr>
          </a:lstStyle>
          <a:p>
            <a:pPr>
              <a:defRPr/>
            </a:pPr>
            <a:fld id="{7E110EBF-83D5-7347-90F0-B62900966915}" type="slidenum">
              <a:rPr lang="en-US" altLang="zh-CN"/>
              <a:pPr>
                <a:defRPr/>
              </a:pPr>
              <a:t>‹#›</a:t>
            </a:fld>
            <a:endParaRPr lang="en-US" altLang="zh-CN"/>
          </a:p>
        </p:txBody>
      </p:sp>
    </p:spTree>
    <p:extLst>
      <p:ext uri="{BB962C8B-B14F-4D97-AF65-F5344CB8AC3E}">
        <p14:creationId xmlns:p14="http://schemas.microsoft.com/office/powerpoint/2010/main" val="1067545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AD7A10A2-305E-160E-C89A-7A0AFC8846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BE4F664-AA94-C6B4-2DA2-13795C07FA7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ADC3123-687E-0C1B-5BC1-F9AD5DF641EE}"/>
              </a:ext>
            </a:extLst>
          </p:cNvPr>
          <p:cNvSpPr>
            <a:spLocks noGrp="1" noChangeArrowheads="1"/>
          </p:cNvSpPr>
          <p:nvPr>
            <p:ph type="sldNum" sz="quarter" idx="12"/>
          </p:nvPr>
        </p:nvSpPr>
        <p:spPr>
          <a:ln/>
        </p:spPr>
        <p:txBody>
          <a:bodyPr/>
          <a:lstStyle>
            <a:lvl1pPr>
              <a:defRPr/>
            </a:lvl1pPr>
          </a:lstStyle>
          <a:p>
            <a:pPr>
              <a:defRPr/>
            </a:pPr>
            <a:fld id="{62AFE2A5-B9BF-874E-8BA8-05CFC24CD120}" type="slidenum">
              <a:rPr lang="en-US" altLang="zh-CN"/>
              <a:pPr>
                <a:defRPr/>
              </a:pPr>
              <a:t>‹#›</a:t>
            </a:fld>
            <a:endParaRPr lang="en-US" altLang="zh-CN"/>
          </a:p>
        </p:txBody>
      </p:sp>
    </p:spTree>
    <p:extLst>
      <p:ext uri="{BB962C8B-B14F-4D97-AF65-F5344CB8AC3E}">
        <p14:creationId xmlns:p14="http://schemas.microsoft.com/office/powerpoint/2010/main" val="138087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FA8B254-C732-19DB-BB59-3957FBC6CB7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0C5CEFF-5403-3CC5-BA1A-5DF450D528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FC00CCB-9212-B248-FDF6-6A6CBCAF6BB6}"/>
              </a:ext>
            </a:extLst>
          </p:cNvPr>
          <p:cNvSpPr>
            <a:spLocks noGrp="1" noChangeArrowheads="1"/>
          </p:cNvSpPr>
          <p:nvPr>
            <p:ph type="sldNum" sz="quarter" idx="12"/>
          </p:nvPr>
        </p:nvSpPr>
        <p:spPr>
          <a:ln/>
        </p:spPr>
        <p:txBody>
          <a:bodyPr/>
          <a:lstStyle>
            <a:lvl1pPr>
              <a:defRPr/>
            </a:lvl1pPr>
          </a:lstStyle>
          <a:p>
            <a:pPr>
              <a:defRPr/>
            </a:pPr>
            <a:fld id="{2590A594-C503-5248-AB27-7AEB20DA373A}" type="slidenum">
              <a:rPr lang="en-US" altLang="zh-CN"/>
              <a:pPr>
                <a:defRPr/>
              </a:pPr>
              <a:t>‹#›</a:t>
            </a:fld>
            <a:endParaRPr lang="en-US" altLang="zh-CN"/>
          </a:p>
        </p:txBody>
      </p:sp>
    </p:spTree>
    <p:extLst>
      <p:ext uri="{BB962C8B-B14F-4D97-AF65-F5344CB8AC3E}">
        <p14:creationId xmlns:p14="http://schemas.microsoft.com/office/powerpoint/2010/main" val="429651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BAFED01-B7ED-339B-E7BB-D306AC1B016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8C7F35B-684E-974F-8EEC-4A8BAE480AA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A6F05C5-C1FD-65F1-9897-38761101B04E}"/>
              </a:ext>
            </a:extLst>
          </p:cNvPr>
          <p:cNvSpPr>
            <a:spLocks noGrp="1" noChangeArrowheads="1"/>
          </p:cNvSpPr>
          <p:nvPr>
            <p:ph type="sldNum" sz="quarter" idx="12"/>
          </p:nvPr>
        </p:nvSpPr>
        <p:spPr>
          <a:ln/>
        </p:spPr>
        <p:txBody>
          <a:bodyPr/>
          <a:lstStyle>
            <a:lvl1pPr>
              <a:defRPr/>
            </a:lvl1pPr>
          </a:lstStyle>
          <a:p>
            <a:pPr>
              <a:defRPr/>
            </a:pPr>
            <a:fld id="{C8967348-BE8E-4F4E-8B4D-254068EDD11F}" type="slidenum">
              <a:rPr lang="en-US" altLang="zh-CN"/>
              <a:pPr>
                <a:defRPr/>
              </a:pPr>
              <a:t>‹#›</a:t>
            </a:fld>
            <a:endParaRPr lang="en-US" altLang="zh-CN"/>
          </a:p>
        </p:txBody>
      </p:sp>
    </p:spTree>
    <p:extLst>
      <p:ext uri="{BB962C8B-B14F-4D97-AF65-F5344CB8AC3E}">
        <p14:creationId xmlns:p14="http://schemas.microsoft.com/office/powerpoint/2010/main" val="2761332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C4DE0A6-BB7A-7A17-8AEE-D74619A4FAB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923C658-6645-519F-3223-3A8E7AF289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ECA92CF-4BEF-1DA2-01D1-C67A9578A2C4}"/>
              </a:ext>
            </a:extLst>
          </p:cNvPr>
          <p:cNvSpPr>
            <a:spLocks noGrp="1" noChangeArrowheads="1"/>
          </p:cNvSpPr>
          <p:nvPr>
            <p:ph type="sldNum" sz="quarter" idx="12"/>
          </p:nvPr>
        </p:nvSpPr>
        <p:spPr>
          <a:ln/>
        </p:spPr>
        <p:txBody>
          <a:bodyPr/>
          <a:lstStyle>
            <a:lvl1pPr>
              <a:defRPr/>
            </a:lvl1pPr>
          </a:lstStyle>
          <a:p>
            <a:pPr>
              <a:defRPr/>
            </a:pPr>
            <a:fld id="{FAA1B6E0-36D9-0348-BC5A-A0FEA9E61D01}" type="slidenum">
              <a:rPr lang="en-US" altLang="zh-CN"/>
              <a:pPr>
                <a:defRPr/>
              </a:pPr>
              <a:t>‹#›</a:t>
            </a:fld>
            <a:endParaRPr lang="en-US" altLang="zh-CN"/>
          </a:p>
        </p:txBody>
      </p:sp>
    </p:spTree>
    <p:extLst>
      <p:ext uri="{BB962C8B-B14F-4D97-AF65-F5344CB8AC3E}">
        <p14:creationId xmlns:p14="http://schemas.microsoft.com/office/powerpoint/2010/main" val="83814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B353C82-93EB-7C56-236B-2462F5A94A9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AA2A0BA-0D50-66FF-7CE2-0A6327FC48D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EC5FBB8-772D-629F-AC90-2C4ECD0B5B4A}"/>
              </a:ext>
            </a:extLst>
          </p:cNvPr>
          <p:cNvSpPr>
            <a:spLocks noGrp="1" noChangeArrowheads="1"/>
          </p:cNvSpPr>
          <p:nvPr>
            <p:ph type="sldNum" sz="quarter" idx="12"/>
          </p:nvPr>
        </p:nvSpPr>
        <p:spPr>
          <a:ln/>
        </p:spPr>
        <p:txBody>
          <a:bodyPr/>
          <a:lstStyle>
            <a:lvl1pPr>
              <a:defRPr/>
            </a:lvl1pPr>
          </a:lstStyle>
          <a:p>
            <a:pPr>
              <a:defRPr/>
            </a:pPr>
            <a:fld id="{62C59E85-61B6-5C47-8426-7F390446D97D}" type="slidenum">
              <a:rPr lang="en-US" altLang="zh-CN"/>
              <a:pPr>
                <a:defRPr/>
              </a:pPr>
              <a:t>‹#›</a:t>
            </a:fld>
            <a:endParaRPr lang="en-US" altLang="zh-CN"/>
          </a:p>
        </p:txBody>
      </p:sp>
    </p:spTree>
    <p:extLst>
      <p:ext uri="{BB962C8B-B14F-4D97-AF65-F5344CB8AC3E}">
        <p14:creationId xmlns:p14="http://schemas.microsoft.com/office/powerpoint/2010/main" val="3622447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C0B57397-A635-4B95-6B1E-7AFA2341620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389583C-865F-0826-30F3-E0C09412D9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9F39AFC-6763-75EF-4CB9-ACA9F5D73209}"/>
              </a:ext>
            </a:extLst>
          </p:cNvPr>
          <p:cNvSpPr>
            <a:spLocks noGrp="1" noChangeArrowheads="1"/>
          </p:cNvSpPr>
          <p:nvPr>
            <p:ph type="sldNum" sz="quarter" idx="12"/>
          </p:nvPr>
        </p:nvSpPr>
        <p:spPr>
          <a:ln/>
        </p:spPr>
        <p:txBody>
          <a:bodyPr/>
          <a:lstStyle>
            <a:lvl1pPr>
              <a:defRPr/>
            </a:lvl1pPr>
          </a:lstStyle>
          <a:p>
            <a:pPr>
              <a:defRPr/>
            </a:pPr>
            <a:fld id="{D9483B11-9978-1647-BAB1-1A04195C594D}" type="slidenum">
              <a:rPr lang="en-US" altLang="zh-CN"/>
              <a:pPr>
                <a:defRPr/>
              </a:pPr>
              <a:t>‹#›</a:t>
            </a:fld>
            <a:endParaRPr lang="en-US" altLang="zh-CN"/>
          </a:p>
        </p:txBody>
      </p:sp>
    </p:spTree>
    <p:extLst>
      <p:ext uri="{BB962C8B-B14F-4D97-AF65-F5344CB8AC3E}">
        <p14:creationId xmlns:p14="http://schemas.microsoft.com/office/powerpoint/2010/main" val="2050676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05034D8-5AF4-9A0C-0D1B-196AF3B739B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6D770091-E416-BBF8-94C1-F376322B8F3A}"/>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第五级软件工程</a:t>
            </a:r>
          </a:p>
          <a:p>
            <a:pPr lvl="4"/>
            <a:endParaRPr lang="zh-CN" altLang="en-US"/>
          </a:p>
        </p:txBody>
      </p:sp>
      <p:sp>
        <p:nvSpPr>
          <p:cNvPr id="1028" name="Rectangle 4">
            <a:extLst>
              <a:ext uri="{FF2B5EF4-FFF2-40B4-BE49-F238E27FC236}">
                <a16:creationId xmlns:a16="http://schemas.microsoft.com/office/drawing/2014/main" id="{6F55D0F1-E983-C548-FD95-219FE5E0AC3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99725F38-684A-AFAE-197A-8C014167B958}"/>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60A01E08-0FA6-1ADC-9CF0-4C235C393C4B}"/>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548DC723-F814-0F4A-AE8E-28FA403B0564}" type="slidenum">
              <a:rPr lang="en-US" altLang="zh-CN"/>
              <a:pPr>
                <a:defRPr/>
              </a:pPr>
              <a:t>‹#›</a:t>
            </a:fld>
            <a:endParaRPr lang="en-US" altLang="zh-CN"/>
          </a:p>
        </p:txBody>
      </p:sp>
      <p:sp>
        <p:nvSpPr>
          <p:cNvPr id="1031" name="TextBox 10">
            <a:extLst>
              <a:ext uri="{FF2B5EF4-FFF2-40B4-BE49-F238E27FC236}">
                <a16:creationId xmlns:a16="http://schemas.microsoft.com/office/drawing/2014/main" id="{582FB04C-E2B7-642B-932B-3511247AE5CF}"/>
              </a:ext>
            </a:extLst>
          </p:cNvPr>
          <p:cNvSpPr txBox="1">
            <a:spLocks noChangeArrowheads="1"/>
          </p:cNvSpPr>
          <p:nvPr/>
        </p:nvSpPr>
        <p:spPr bwMode="auto">
          <a:xfrm>
            <a:off x="7451725" y="188913"/>
            <a:ext cx="1296988" cy="368300"/>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a:solidFill>
                  <a:schemeClr val="bg1"/>
                </a:solidFill>
                <a:latin typeface="华文新魏" panose="02010800040101010101" pitchFamily="2" charset="-122"/>
                <a:ea typeface="华文新魏" panose="02010800040101010101" pitchFamily="2" charset="-122"/>
              </a:rPr>
              <a:t>软 件 工 程</a:t>
            </a:r>
          </a:p>
        </p:txBody>
      </p:sp>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enku.baidu.com/view/670dd13016fc700abb68fc6f.html" TargetMode="External"/><Relationship Id="rId2" Type="http://schemas.openxmlformats.org/officeDocument/2006/relationships/hyperlink" Target="../&#21442;&#32771;&#36164;&#26009;/&#36719;&#20214;&#24037;&#31243;&#25991;&#26723;&#27169;&#26495;/&#20116;&#12289;&#35814;&#32454;&#35774;&#35745;&#35828;&#26126;&#20070;.dot" TargetMode="External"/><Relationship Id="rId1" Type="http://schemas.openxmlformats.org/officeDocument/2006/relationships/slideLayout" Target="../slideLayouts/slideLayout2.xml"/><Relationship Id="rId5" Type="http://schemas.openxmlformats.org/officeDocument/2006/relationships/hyperlink" Target="&#20248;&#31168;&#22823;&#20316;&#19994;_3-10&#32452;.pdf" TargetMode="External"/><Relationship Id="rId4" Type="http://schemas.openxmlformats.org/officeDocument/2006/relationships/hyperlink" Target="https://wenku.baidu.com/view/22506d58ae1ffc4ffe4733687e21af45b307fecd.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a:extLst>
              <a:ext uri="{FF2B5EF4-FFF2-40B4-BE49-F238E27FC236}">
                <a16:creationId xmlns:a16="http://schemas.microsoft.com/office/drawing/2014/main" id="{5F25D297-8EBA-D498-0B30-C699CF398EE0}"/>
              </a:ext>
            </a:extLst>
          </p:cNvPr>
          <p:cNvSpPr>
            <a:spLocks noGrp="1" noChangeArrowheads="1"/>
          </p:cNvSpPr>
          <p:nvPr>
            <p:ph type="ctrTitle"/>
          </p:nvPr>
        </p:nvSpPr>
        <p:spPr/>
        <p:txBody>
          <a:bodyPr/>
          <a:lstStyle/>
          <a:p>
            <a:r>
              <a:rPr kumimoji="1" lang="zh-CN" altLang="en-US"/>
              <a:t>第</a:t>
            </a:r>
            <a:r>
              <a:rPr kumimoji="1" lang="en-US" altLang="zh-CN"/>
              <a:t>11</a:t>
            </a:r>
            <a:r>
              <a:rPr kumimoji="1" lang="zh-CN" altLang="en-US"/>
              <a:t>章</a:t>
            </a:r>
            <a:r>
              <a:rPr kumimoji="1" lang="en-US" altLang="zh-CN"/>
              <a:t>  </a:t>
            </a:r>
            <a:r>
              <a:rPr kumimoji="1" lang="zh-CN" altLang="en-US"/>
              <a:t>基于模式的设计</a:t>
            </a:r>
          </a:p>
        </p:txBody>
      </p:sp>
      <p:sp>
        <p:nvSpPr>
          <p:cNvPr id="15362" name="副标题 2">
            <a:extLst>
              <a:ext uri="{FF2B5EF4-FFF2-40B4-BE49-F238E27FC236}">
                <a16:creationId xmlns:a16="http://schemas.microsoft.com/office/drawing/2014/main" id="{3FB7B2FA-697E-B5F4-C34B-925DA5125FDC}"/>
              </a:ext>
            </a:extLst>
          </p:cNvPr>
          <p:cNvSpPr>
            <a:spLocks noGrp="1" noChangeArrowheads="1"/>
          </p:cNvSpPr>
          <p:nvPr>
            <p:ph type="subTitle" idx="1"/>
          </p:nvPr>
        </p:nvSpPr>
        <p:spPr/>
        <p:txBody>
          <a:bodyPr/>
          <a:lstStyle/>
          <a:p>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a:extLst>
              <a:ext uri="{FF2B5EF4-FFF2-40B4-BE49-F238E27FC236}">
                <a16:creationId xmlns:a16="http://schemas.microsoft.com/office/drawing/2014/main" id="{7293E3F5-538F-879D-5C0B-D9AA5FAF4D34}"/>
              </a:ext>
            </a:extLst>
          </p:cNvPr>
          <p:cNvSpPr>
            <a:spLocks noGrp="1" noChangeArrowheads="1"/>
          </p:cNvSpPr>
          <p:nvPr>
            <p:ph type="title"/>
          </p:nvPr>
        </p:nvSpPr>
        <p:spPr/>
        <p:txBody>
          <a:bodyPr/>
          <a:lstStyle/>
          <a:p>
            <a:pPr algn="l"/>
            <a:r>
              <a:rPr kumimoji="1" lang="zh-CN" altLang="en-US" sz="3200"/>
              <a:t>二、结构型模式</a:t>
            </a:r>
          </a:p>
        </p:txBody>
      </p:sp>
      <p:sp>
        <p:nvSpPr>
          <p:cNvPr id="27650" name="内容占位符 2">
            <a:extLst>
              <a:ext uri="{FF2B5EF4-FFF2-40B4-BE49-F238E27FC236}">
                <a16:creationId xmlns:a16="http://schemas.microsoft.com/office/drawing/2014/main" id="{EC0CB4C9-01EC-FB69-CBA7-627F923EF9F2}"/>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1.</a:t>
            </a:r>
            <a:r>
              <a:rPr kumimoji="1" lang="zh-CN" altLang="en-US">
                <a:solidFill>
                  <a:srgbClr val="FF0000"/>
                </a:solidFill>
              </a:rPr>
              <a:t>适配器模式</a:t>
            </a:r>
            <a:endParaRPr kumimoji="1" lang="en-US" altLang="zh-CN">
              <a:solidFill>
                <a:srgbClr val="FF0000"/>
              </a:solidFill>
            </a:endParaRPr>
          </a:p>
          <a:p>
            <a:r>
              <a:rPr lang="zh-CN" altLang="en-US" sz="2400"/>
              <a:t>将类的接口转换为客户机期望的其他接口。适配器允许类一起工作，否则由于接口不兼容而无法一起工作</a:t>
            </a:r>
          </a:p>
          <a:p>
            <a:endParaRPr kumimoji="1" lang="en-US" altLang="zh-CN">
              <a:solidFill>
                <a:srgbClr val="FF0000"/>
              </a:solidFill>
            </a:endParaRPr>
          </a:p>
        </p:txBody>
      </p:sp>
      <p:pic>
        <p:nvPicPr>
          <p:cNvPr id="27651" name="图片 1">
            <a:extLst>
              <a:ext uri="{FF2B5EF4-FFF2-40B4-BE49-F238E27FC236}">
                <a16:creationId xmlns:a16="http://schemas.microsoft.com/office/drawing/2014/main" id="{4A060435-938E-3B44-989B-4A74B86FA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3657600"/>
            <a:ext cx="3960812"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矩形 2">
            <a:extLst>
              <a:ext uri="{FF2B5EF4-FFF2-40B4-BE49-F238E27FC236}">
                <a16:creationId xmlns:a16="http://schemas.microsoft.com/office/drawing/2014/main" id="{F38816A2-A10B-DF8A-94DC-0AF363183F44}"/>
              </a:ext>
            </a:extLst>
          </p:cNvPr>
          <p:cNvSpPr>
            <a:spLocks noChangeArrowheads="1"/>
          </p:cNvSpPr>
          <p:nvPr/>
        </p:nvSpPr>
        <p:spPr bwMode="auto">
          <a:xfrm>
            <a:off x="5170488" y="5175250"/>
            <a:ext cx="3516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0070C0"/>
                </a:solidFill>
                <a:latin typeface="-apple-system"/>
              </a:rPr>
              <a:t>类</a:t>
            </a:r>
            <a:r>
              <a:rPr lang="en-US" altLang="zh-CN" sz="1800">
                <a:solidFill>
                  <a:srgbClr val="0070C0"/>
                </a:solidFill>
                <a:latin typeface="-apple-system"/>
              </a:rPr>
              <a:t>1</a:t>
            </a:r>
            <a:r>
              <a:rPr lang="zh-CN" altLang="en-US" sz="1800">
                <a:solidFill>
                  <a:srgbClr val="0070C0"/>
                </a:solidFill>
                <a:latin typeface="-apple-system"/>
              </a:rPr>
              <a:t>可以播放音乐，类</a:t>
            </a:r>
            <a:r>
              <a:rPr lang="en-US" altLang="zh-CN" sz="1800">
                <a:solidFill>
                  <a:srgbClr val="0070C0"/>
                </a:solidFill>
                <a:latin typeface="-apple-system"/>
              </a:rPr>
              <a:t>2</a:t>
            </a:r>
            <a:r>
              <a:rPr lang="zh-CN" altLang="en-US" sz="1800">
                <a:solidFill>
                  <a:srgbClr val="0070C0"/>
                </a:solidFill>
                <a:latin typeface="-apple-system"/>
              </a:rPr>
              <a:t>可以播放视频，类</a:t>
            </a:r>
            <a:r>
              <a:rPr lang="en-US" altLang="zh-CN" sz="1800">
                <a:solidFill>
                  <a:srgbClr val="0070C0"/>
                </a:solidFill>
                <a:latin typeface="-apple-system"/>
              </a:rPr>
              <a:t>3</a:t>
            </a:r>
            <a:r>
              <a:rPr lang="zh-CN" altLang="en-US" sz="1800">
                <a:solidFill>
                  <a:srgbClr val="0070C0"/>
                </a:solidFill>
                <a:latin typeface="-apple-system"/>
              </a:rPr>
              <a:t>集成类</a:t>
            </a:r>
            <a:r>
              <a:rPr lang="en-US" altLang="zh-CN" sz="1800">
                <a:solidFill>
                  <a:srgbClr val="0070C0"/>
                </a:solidFill>
                <a:latin typeface="-apple-system"/>
              </a:rPr>
              <a:t>1</a:t>
            </a:r>
            <a:r>
              <a:rPr lang="zh-CN" altLang="en-US" sz="1800">
                <a:solidFill>
                  <a:srgbClr val="0070C0"/>
                </a:solidFill>
                <a:latin typeface="-apple-system"/>
              </a:rPr>
              <a:t>和类</a:t>
            </a:r>
            <a:r>
              <a:rPr lang="en-US" altLang="zh-CN" sz="1800">
                <a:solidFill>
                  <a:srgbClr val="0070C0"/>
                </a:solidFill>
                <a:latin typeface="-apple-system"/>
              </a:rPr>
              <a:t>2</a:t>
            </a:r>
            <a:r>
              <a:rPr lang="zh-CN" altLang="en-US" sz="1800">
                <a:solidFill>
                  <a:srgbClr val="0070C0"/>
                </a:solidFill>
                <a:latin typeface="-apple-system"/>
              </a:rPr>
              <a:t>既可以播放音乐也可以播放视频。</a:t>
            </a:r>
            <a:endParaRPr lang="zh-CN" altLang="en-US" sz="1800">
              <a:solidFill>
                <a:srgbClr val="0070C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9B7BFDC9-2A86-A425-3F09-9F6250B883E5}"/>
              </a:ext>
            </a:extLst>
          </p:cNvPr>
          <p:cNvSpPr>
            <a:spLocks noGrp="1" noChangeArrowheads="1"/>
          </p:cNvSpPr>
          <p:nvPr>
            <p:ph type="title"/>
          </p:nvPr>
        </p:nvSpPr>
        <p:spPr/>
        <p:txBody>
          <a:bodyPr/>
          <a:lstStyle/>
          <a:p>
            <a:pPr algn="l"/>
            <a:r>
              <a:rPr kumimoji="1" lang="zh-CN" altLang="en-US" sz="3200"/>
              <a:t>二、结构型模式</a:t>
            </a:r>
          </a:p>
        </p:txBody>
      </p:sp>
      <p:sp>
        <p:nvSpPr>
          <p:cNvPr id="28674" name="内容占位符 2">
            <a:extLst>
              <a:ext uri="{FF2B5EF4-FFF2-40B4-BE49-F238E27FC236}">
                <a16:creationId xmlns:a16="http://schemas.microsoft.com/office/drawing/2014/main" id="{E492A0A0-E676-1908-6174-BFD965C94761}"/>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2.</a:t>
            </a:r>
            <a:r>
              <a:rPr kumimoji="1" lang="zh-CN" altLang="en-US">
                <a:solidFill>
                  <a:srgbClr val="FF0000"/>
                </a:solidFill>
              </a:rPr>
              <a:t>复合模式</a:t>
            </a:r>
            <a:endParaRPr kumimoji="1" lang="en-US" altLang="zh-CN">
              <a:solidFill>
                <a:srgbClr val="FF0000"/>
              </a:solidFill>
            </a:endParaRPr>
          </a:p>
          <a:p>
            <a:r>
              <a:rPr kumimoji="1" lang="zh-CN" altLang="en-US" sz="2800"/>
              <a:t>一个具有同样接口的处理对象的树结构模式。</a:t>
            </a:r>
          </a:p>
        </p:txBody>
      </p:sp>
      <p:pic>
        <p:nvPicPr>
          <p:cNvPr id="28675" name="图片 1">
            <a:extLst>
              <a:ext uri="{FF2B5EF4-FFF2-40B4-BE49-F238E27FC236}">
                <a16:creationId xmlns:a16="http://schemas.microsoft.com/office/drawing/2014/main" id="{04992019-6F54-4488-D625-D9097C32E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852738"/>
            <a:ext cx="51435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55716177-5201-D3D1-727E-285438707200}"/>
              </a:ext>
            </a:extLst>
          </p:cNvPr>
          <p:cNvSpPr>
            <a:spLocks noGrp="1" noChangeArrowheads="1"/>
          </p:cNvSpPr>
          <p:nvPr>
            <p:ph type="title"/>
          </p:nvPr>
        </p:nvSpPr>
        <p:spPr/>
        <p:txBody>
          <a:bodyPr/>
          <a:lstStyle/>
          <a:p>
            <a:pPr algn="l"/>
            <a:r>
              <a:rPr kumimoji="1" lang="zh-CN" altLang="en-US" sz="3200"/>
              <a:t>三、行为型模式</a:t>
            </a:r>
          </a:p>
        </p:txBody>
      </p:sp>
      <p:sp>
        <p:nvSpPr>
          <p:cNvPr id="30722" name="内容占位符 2">
            <a:extLst>
              <a:ext uri="{FF2B5EF4-FFF2-40B4-BE49-F238E27FC236}">
                <a16:creationId xmlns:a16="http://schemas.microsoft.com/office/drawing/2014/main" id="{829DE3DD-0C1E-7C18-066D-ABC7E5A83111}"/>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1.</a:t>
            </a:r>
            <a:r>
              <a:rPr kumimoji="1" lang="zh-CN" altLang="en-US">
                <a:solidFill>
                  <a:srgbClr val="FF0000"/>
                </a:solidFill>
              </a:rPr>
              <a:t>责任链模式</a:t>
            </a:r>
            <a:endParaRPr kumimoji="1" lang="en-US" altLang="zh-CN">
              <a:solidFill>
                <a:srgbClr val="FF0000"/>
              </a:solidFill>
            </a:endParaRPr>
          </a:p>
          <a:p>
            <a:r>
              <a:rPr lang="zh-CN" altLang="en-US" sz="2000"/>
              <a:t>通过给多个对象处理请求的机会，避免将请求的发送者与其接收者耦合。链接接收对象并沿链传递请求，直到对象处理它</a:t>
            </a:r>
            <a:r>
              <a:rPr kumimoji="1" lang="zh-CN" altLang="en-US" sz="2000"/>
              <a:t>。</a:t>
            </a:r>
          </a:p>
        </p:txBody>
      </p:sp>
      <p:pic>
        <p:nvPicPr>
          <p:cNvPr id="30723" name="图片 1">
            <a:extLst>
              <a:ext uri="{FF2B5EF4-FFF2-40B4-BE49-F238E27FC236}">
                <a16:creationId xmlns:a16="http://schemas.microsoft.com/office/drawing/2014/main" id="{F02D6AF5-EED3-DB5F-F7A6-2ADF13DF1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141663"/>
            <a:ext cx="4681537"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矩形 2">
            <a:extLst>
              <a:ext uri="{FF2B5EF4-FFF2-40B4-BE49-F238E27FC236}">
                <a16:creationId xmlns:a16="http://schemas.microsoft.com/office/drawing/2014/main" id="{59D5DAB2-0E8F-B436-24E8-521D48E02A1E}"/>
              </a:ext>
            </a:extLst>
          </p:cNvPr>
          <p:cNvSpPr>
            <a:spLocks noChangeArrowheads="1"/>
          </p:cNvSpPr>
          <p:nvPr/>
        </p:nvSpPr>
        <p:spPr bwMode="auto">
          <a:xfrm>
            <a:off x="5035550" y="3189288"/>
            <a:ext cx="4124325"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atinLnBrk="1">
              <a:lnSpc>
                <a:spcPct val="100000"/>
              </a:lnSpc>
              <a:spcBef>
                <a:spcPct val="0"/>
              </a:spcBef>
              <a:buFontTx/>
              <a:buNone/>
            </a:pPr>
            <a:r>
              <a:rPr lang="zh-CN" altLang="en-US" sz="1800">
                <a:solidFill>
                  <a:srgbClr val="0070C0"/>
                </a:solidFill>
                <a:latin typeface="Helvetica Neue" panose="02000503000000020004" pitchFamily="2" charset="0"/>
              </a:rPr>
              <a:t>我们创建抽象类 </a:t>
            </a:r>
            <a:r>
              <a:rPr lang="zh-CN" altLang="zh-CN" sz="1800" i="1">
                <a:solidFill>
                  <a:srgbClr val="0070C0"/>
                </a:solidFill>
                <a:latin typeface="Helvetica Neue" panose="02000503000000020004" pitchFamily="2" charset="0"/>
              </a:rPr>
              <a:t>AbstractLogger</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带有详细的日志记录级别。然后我们创建三种类型的记录器，都扩展了 </a:t>
            </a:r>
            <a:r>
              <a:rPr lang="zh-CN" altLang="zh-CN" sz="1800" i="1">
                <a:solidFill>
                  <a:srgbClr val="0070C0"/>
                </a:solidFill>
                <a:latin typeface="Helvetica Neue" panose="02000503000000020004" pitchFamily="2" charset="0"/>
              </a:rPr>
              <a:t>AbstractLogger</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每个记录器消息的级别是否属于自己的级别，如果是则相应地打印出来，否则将不打印并把消息传给下一个记录器。</a:t>
            </a:r>
          </a:p>
          <a:p>
            <a:pPr>
              <a:lnSpc>
                <a:spcPct val="100000"/>
              </a:lnSpc>
              <a:spcBef>
                <a:spcPct val="0"/>
              </a:spcBef>
              <a:buFontTx/>
              <a:buNone/>
            </a:pPr>
            <a:br>
              <a:rPr lang="zh-CN" altLang="en-US" sz="1800">
                <a:solidFill>
                  <a:srgbClr val="0070C0"/>
                </a:solidFill>
              </a:rPr>
            </a:br>
            <a:endParaRPr lang="zh-CN" altLang="en-US" sz="1800">
              <a:solidFill>
                <a:srgbClr val="0070C0"/>
              </a:solidFill>
            </a:endParaRPr>
          </a:p>
        </p:txBody>
      </p:sp>
      <p:sp>
        <p:nvSpPr>
          <p:cNvPr id="2" name="矩形 1">
            <a:extLst>
              <a:ext uri="{FF2B5EF4-FFF2-40B4-BE49-F238E27FC236}">
                <a16:creationId xmlns:a16="http://schemas.microsoft.com/office/drawing/2014/main" id="{82972034-00C1-B39C-BF0B-0E3B3E2A7A2B}"/>
              </a:ext>
            </a:extLst>
          </p:cNvPr>
          <p:cNvSpPr/>
          <p:nvPr/>
        </p:nvSpPr>
        <p:spPr>
          <a:xfrm>
            <a:off x="2555875" y="3644900"/>
            <a:ext cx="1152525" cy="215900"/>
          </a:xfrm>
          <a:prstGeom prst="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a:extLst>
              <a:ext uri="{FF2B5EF4-FFF2-40B4-BE49-F238E27FC236}">
                <a16:creationId xmlns:a16="http://schemas.microsoft.com/office/drawing/2014/main" id="{B269444F-09E6-FE0D-0B47-8A6EF6A3D006}"/>
              </a:ext>
            </a:extLst>
          </p:cNvPr>
          <p:cNvSpPr>
            <a:spLocks noGrp="1" noChangeArrowheads="1"/>
          </p:cNvSpPr>
          <p:nvPr>
            <p:ph type="title"/>
          </p:nvPr>
        </p:nvSpPr>
        <p:spPr/>
        <p:txBody>
          <a:bodyPr/>
          <a:lstStyle/>
          <a:p>
            <a:pPr algn="l"/>
            <a:r>
              <a:rPr kumimoji="1" lang="zh-CN" altLang="en-US" sz="3200"/>
              <a:t>三、行为型模式</a:t>
            </a:r>
          </a:p>
        </p:txBody>
      </p:sp>
      <p:sp>
        <p:nvSpPr>
          <p:cNvPr id="32770" name="内容占位符 2">
            <a:extLst>
              <a:ext uri="{FF2B5EF4-FFF2-40B4-BE49-F238E27FC236}">
                <a16:creationId xmlns:a16="http://schemas.microsoft.com/office/drawing/2014/main" id="{23FA4B27-8704-15DB-7D70-E0A0CD62A97B}"/>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2.</a:t>
            </a:r>
            <a:r>
              <a:rPr kumimoji="1" lang="zh-CN" altLang="en-US">
                <a:solidFill>
                  <a:srgbClr val="FF0000"/>
                </a:solidFill>
              </a:rPr>
              <a:t>命令模式</a:t>
            </a:r>
            <a:endParaRPr kumimoji="1" lang="en-US" altLang="zh-CN">
              <a:solidFill>
                <a:srgbClr val="FF0000"/>
              </a:solidFill>
            </a:endParaRPr>
          </a:p>
          <a:p>
            <a:r>
              <a:rPr lang="zh-CN" altLang="en-US" sz="2000"/>
              <a:t>将一个请求封装成一个对象，从而使您可以用不同的请求对客户进行参数化。</a:t>
            </a:r>
            <a:endParaRPr kumimoji="1" lang="zh-CN" altLang="en-US" sz="2000">
              <a:solidFill>
                <a:srgbClr val="FF0000"/>
              </a:solidFill>
            </a:endParaRPr>
          </a:p>
        </p:txBody>
      </p:sp>
      <p:pic>
        <p:nvPicPr>
          <p:cNvPr id="32771" name="图片 1">
            <a:extLst>
              <a:ext uri="{FF2B5EF4-FFF2-40B4-BE49-F238E27FC236}">
                <a16:creationId xmlns:a16="http://schemas.microsoft.com/office/drawing/2014/main" id="{E141355C-B68C-B44F-1C0D-268030579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811463"/>
            <a:ext cx="45085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2">
            <a:extLst>
              <a:ext uri="{FF2B5EF4-FFF2-40B4-BE49-F238E27FC236}">
                <a16:creationId xmlns:a16="http://schemas.microsoft.com/office/drawing/2014/main" id="{37BFD4FE-3128-7AC3-D70F-D308AA4BE788}"/>
              </a:ext>
            </a:extLst>
          </p:cNvPr>
          <p:cNvSpPr>
            <a:spLocks noChangeArrowheads="1"/>
          </p:cNvSpPr>
          <p:nvPr/>
        </p:nvSpPr>
        <p:spPr bwMode="auto">
          <a:xfrm>
            <a:off x="5335588" y="3432175"/>
            <a:ext cx="3951287"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atinLnBrk="1">
              <a:lnSpc>
                <a:spcPct val="100000"/>
              </a:lnSpc>
              <a:spcBef>
                <a:spcPct val="0"/>
              </a:spcBef>
              <a:buFontTx/>
              <a:buNone/>
            </a:pPr>
            <a:r>
              <a:rPr lang="zh-CN" altLang="en-US" sz="1800">
                <a:solidFill>
                  <a:srgbClr val="0070C0"/>
                </a:solidFill>
                <a:latin typeface="Helvetica Neue" panose="02000503000000020004" pitchFamily="2" charset="0"/>
              </a:rPr>
              <a:t>我们首先创建作为命令的接口 </a:t>
            </a:r>
            <a:r>
              <a:rPr lang="zh-CN" altLang="zh-CN" sz="1800" i="1">
                <a:solidFill>
                  <a:srgbClr val="0070C0"/>
                </a:solidFill>
                <a:latin typeface="Helvetica Neue" panose="02000503000000020004" pitchFamily="2" charset="0"/>
              </a:rPr>
              <a:t>Order</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然后创建作为请求的 </a:t>
            </a:r>
            <a:r>
              <a:rPr lang="zh-CN" altLang="zh-CN" sz="1800" i="1">
                <a:solidFill>
                  <a:srgbClr val="0070C0"/>
                </a:solidFill>
                <a:latin typeface="Helvetica Neue" panose="02000503000000020004" pitchFamily="2" charset="0"/>
              </a:rPr>
              <a:t>Stock</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类。实体命令类 </a:t>
            </a:r>
            <a:r>
              <a:rPr lang="zh-CN" altLang="zh-CN" sz="1800" i="1">
                <a:solidFill>
                  <a:srgbClr val="0070C0"/>
                </a:solidFill>
                <a:latin typeface="Helvetica Neue" panose="02000503000000020004" pitchFamily="2" charset="0"/>
              </a:rPr>
              <a:t>BuyStock</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和 </a:t>
            </a:r>
            <a:r>
              <a:rPr lang="zh-CN" altLang="zh-CN" sz="1800" i="1">
                <a:solidFill>
                  <a:srgbClr val="0070C0"/>
                </a:solidFill>
                <a:latin typeface="Helvetica Neue" panose="02000503000000020004" pitchFamily="2" charset="0"/>
              </a:rPr>
              <a:t>SellStock</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实现了 </a:t>
            </a:r>
            <a:r>
              <a:rPr lang="zh-CN" altLang="zh-CN" sz="1800" i="1">
                <a:solidFill>
                  <a:srgbClr val="0070C0"/>
                </a:solidFill>
                <a:latin typeface="Helvetica Neue" panose="02000503000000020004" pitchFamily="2" charset="0"/>
              </a:rPr>
              <a:t>Order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接口，将执行实际的命令处理。创建作为调用对象的类 </a:t>
            </a:r>
            <a:r>
              <a:rPr lang="zh-CN" altLang="zh-CN" sz="1800" i="1">
                <a:solidFill>
                  <a:srgbClr val="0070C0"/>
                </a:solidFill>
                <a:latin typeface="Helvetica Neue" panose="02000503000000020004" pitchFamily="2" charset="0"/>
              </a:rPr>
              <a:t>Broke</a:t>
            </a:r>
            <a:r>
              <a:rPr lang="en-US" altLang="zh-CN" sz="1800" i="1">
                <a:solidFill>
                  <a:srgbClr val="0070C0"/>
                </a:solidFill>
                <a:latin typeface="Helvetica Neue" panose="02000503000000020004" pitchFamily="2" charset="0"/>
              </a:rPr>
              <a:t>t</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它接受订单并能下订单。</a:t>
            </a:r>
          </a:p>
          <a:p>
            <a:pPr latinLnBrk="1">
              <a:lnSpc>
                <a:spcPct val="100000"/>
              </a:lnSpc>
              <a:spcBef>
                <a:spcPct val="0"/>
              </a:spcBef>
              <a:buFontTx/>
              <a:buNone/>
            </a:pPr>
            <a:r>
              <a:rPr lang="zh-CN" altLang="zh-CN" sz="1800" i="1">
                <a:solidFill>
                  <a:srgbClr val="0070C0"/>
                </a:solidFill>
                <a:latin typeface="Helvetica Neue" panose="02000503000000020004" pitchFamily="2" charset="0"/>
              </a:rPr>
              <a:t>Broke</a:t>
            </a:r>
            <a:r>
              <a:rPr lang="en-US" altLang="zh-CN" sz="1800" i="1">
                <a:solidFill>
                  <a:srgbClr val="0070C0"/>
                </a:solidFill>
                <a:latin typeface="Helvetica Neue" panose="02000503000000020004" pitchFamily="2" charset="0"/>
              </a:rPr>
              <a:t>t</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对象使用命令模式，基于命令的类型确定哪个对象执行哪个命令。</a:t>
            </a:r>
            <a:r>
              <a:rPr lang="zh-CN" altLang="zh-CN" sz="1800" i="1">
                <a:solidFill>
                  <a:srgbClr val="0070C0"/>
                </a:solidFill>
                <a:latin typeface="Helvetica Neue" panose="02000503000000020004" pitchFamily="2" charset="0"/>
              </a:rPr>
              <a:t>CommandPatternDemo</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类使用 </a:t>
            </a:r>
            <a:r>
              <a:rPr lang="zh-CN" altLang="zh-CN" sz="1800" i="1">
                <a:solidFill>
                  <a:srgbClr val="0070C0"/>
                </a:solidFill>
                <a:latin typeface="Helvetica Neue" panose="02000503000000020004" pitchFamily="2" charset="0"/>
              </a:rPr>
              <a:t>Broke</a:t>
            </a:r>
            <a:r>
              <a:rPr lang="en-US" altLang="zh-CN" sz="1800" i="1">
                <a:solidFill>
                  <a:srgbClr val="0070C0"/>
                </a:solidFill>
                <a:latin typeface="Helvetica Neue" panose="02000503000000020004" pitchFamily="2" charset="0"/>
              </a:rPr>
              <a:t>t</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类来演示命令模式。</a:t>
            </a:r>
          </a:p>
        </p:txBody>
      </p:sp>
      <p:cxnSp>
        <p:nvCxnSpPr>
          <p:cNvPr id="3" name="直线箭头连接符 2">
            <a:extLst>
              <a:ext uri="{FF2B5EF4-FFF2-40B4-BE49-F238E27FC236}">
                <a16:creationId xmlns:a16="http://schemas.microsoft.com/office/drawing/2014/main" id="{7D8581AE-E1A4-9848-2595-601FA53590EC}"/>
              </a:ext>
            </a:extLst>
          </p:cNvPr>
          <p:cNvCxnSpPr>
            <a:cxnSpLocks/>
          </p:cNvCxnSpPr>
          <p:nvPr/>
        </p:nvCxnSpPr>
        <p:spPr>
          <a:xfrm flipV="1">
            <a:off x="1116013" y="3482975"/>
            <a:ext cx="1411287" cy="2754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线箭头连接符 4">
            <a:extLst>
              <a:ext uri="{FF2B5EF4-FFF2-40B4-BE49-F238E27FC236}">
                <a16:creationId xmlns:a16="http://schemas.microsoft.com/office/drawing/2014/main" id="{FA57DEEB-0800-E523-61EB-15C657925E8B}"/>
              </a:ext>
            </a:extLst>
          </p:cNvPr>
          <p:cNvCxnSpPr>
            <a:cxnSpLocks/>
          </p:cNvCxnSpPr>
          <p:nvPr/>
        </p:nvCxnSpPr>
        <p:spPr>
          <a:xfrm flipV="1">
            <a:off x="2897188" y="3644900"/>
            <a:ext cx="19050" cy="25923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F36B4BA1-7C6F-A1C8-4F10-C0C63694AFB2}"/>
              </a:ext>
            </a:extLst>
          </p:cNvPr>
          <p:cNvCxnSpPr>
            <a:cxnSpLocks/>
          </p:cNvCxnSpPr>
          <p:nvPr/>
        </p:nvCxnSpPr>
        <p:spPr>
          <a:xfrm flipH="1">
            <a:off x="1495425" y="4941888"/>
            <a:ext cx="2701925" cy="1295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DD2DD429-7420-8B9F-652B-2DACD7C2A40E}"/>
              </a:ext>
            </a:extLst>
          </p:cNvPr>
          <p:cNvCxnSpPr>
            <a:cxnSpLocks/>
          </p:cNvCxnSpPr>
          <p:nvPr/>
        </p:nvCxnSpPr>
        <p:spPr>
          <a:xfrm flipH="1">
            <a:off x="2916238" y="4941888"/>
            <a:ext cx="1281112" cy="1352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AF7D8CBE-AAA2-407B-68D6-8227D3245BE5}"/>
              </a:ext>
            </a:extLst>
          </p:cNvPr>
          <p:cNvSpPr/>
          <p:nvPr/>
        </p:nvSpPr>
        <p:spPr>
          <a:xfrm>
            <a:off x="4067175" y="4508500"/>
            <a:ext cx="649288" cy="1444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a:extLst>
              <a:ext uri="{FF2B5EF4-FFF2-40B4-BE49-F238E27FC236}">
                <a16:creationId xmlns:a16="http://schemas.microsoft.com/office/drawing/2014/main" id="{FA6B55DE-31BC-DAE7-AE77-825445652281}"/>
              </a:ext>
            </a:extLst>
          </p:cNvPr>
          <p:cNvSpPr>
            <a:spLocks noGrp="1" noChangeArrowheads="1"/>
          </p:cNvSpPr>
          <p:nvPr>
            <p:ph type="title"/>
          </p:nvPr>
        </p:nvSpPr>
        <p:spPr/>
        <p:txBody>
          <a:bodyPr/>
          <a:lstStyle/>
          <a:p>
            <a:pPr algn="l"/>
            <a:r>
              <a:rPr kumimoji="1" lang="zh-CN" altLang="en-US" sz="3200"/>
              <a:t>三、行为型模式</a:t>
            </a:r>
          </a:p>
        </p:txBody>
      </p:sp>
      <p:sp>
        <p:nvSpPr>
          <p:cNvPr id="34818" name="内容占位符 2">
            <a:extLst>
              <a:ext uri="{FF2B5EF4-FFF2-40B4-BE49-F238E27FC236}">
                <a16:creationId xmlns:a16="http://schemas.microsoft.com/office/drawing/2014/main" id="{39944323-379D-32B3-65F5-A0228824CEE9}"/>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3.</a:t>
            </a:r>
            <a:r>
              <a:rPr kumimoji="1" lang="zh-CN" altLang="en-US">
                <a:solidFill>
                  <a:srgbClr val="FF0000"/>
                </a:solidFill>
              </a:rPr>
              <a:t>迭代器模式</a:t>
            </a:r>
            <a:endParaRPr kumimoji="1" lang="en-US" altLang="zh-CN">
              <a:solidFill>
                <a:srgbClr val="FF0000"/>
              </a:solidFill>
            </a:endParaRPr>
          </a:p>
          <a:p>
            <a:r>
              <a:rPr kumimoji="1" lang="zh-CN" altLang="en-US" sz="2400"/>
              <a:t>用于按顺序访问一个聚集对象的元素，而不必暴露其底层表示。</a:t>
            </a:r>
          </a:p>
        </p:txBody>
      </p:sp>
      <p:pic>
        <p:nvPicPr>
          <p:cNvPr id="34819" name="图片 1">
            <a:extLst>
              <a:ext uri="{FF2B5EF4-FFF2-40B4-BE49-F238E27FC236}">
                <a16:creationId xmlns:a16="http://schemas.microsoft.com/office/drawing/2014/main" id="{7B422999-0739-895E-3488-6B7456AF1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1663"/>
            <a:ext cx="45370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2">
            <a:extLst>
              <a:ext uri="{FF2B5EF4-FFF2-40B4-BE49-F238E27FC236}">
                <a16:creationId xmlns:a16="http://schemas.microsoft.com/office/drawing/2014/main" id="{E82CCEF2-3E56-B805-3C6C-0FE99DF4B308}"/>
              </a:ext>
            </a:extLst>
          </p:cNvPr>
          <p:cNvSpPr>
            <a:spLocks noChangeArrowheads="1"/>
          </p:cNvSpPr>
          <p:nvPr/>
        </p:nvSpPr>
        <p:spPr bwMode="auto">
          <a:xfrm>
            <a:off x="4557713" y="3675063"/>
            <a:ext cx="457200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atinLnBrk="1">
              <a:lnSpc>
                <a:spcPct val="100000"/>
              </a:lnSpc>
              <a:spcBef>
                <a:spcPct val="0"/>
              </a:spcBef>
              <a:buFontTx/>
              <a:buNone/>
            </a:pPr>
            <a:r>
              <a:rPr lang="zh-CN" altLang="en-US" sz="1800">
                <a:solidFill>
                  <a:srgbClr val="0070C0"/>
                </a:solidFill>
                <a:latin typeface="Helvetica Neue" panose="02000503000000020004" pitchFamily="2" charset="0"/>
              </a:rPr>
              <a:t>我们将创建一个叙述导航方法的 </a:t>
            </a:r>
            <a:r>
              <a:rPr lang="zh-CN" altLang="zh-CN" sz="1800" i="1">
                <a:solidFill>
                  <a:srgbClr val="0070C0"/>
                </a:solidFill>
                <a:latin typeface="Helvetica Neue" panose="02000503000000020004" pitchFamily="2" charset="0"/>
              </a:rPr>
              <a:t>Iterator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接口和一个返回迭代器的 </a:t>
            </a:r>
            <a:r>
              <a:rPr lang="zh-CN" altLang="zh-CN" sz="1800" i="1">
                <a:solidFill>
                  <a:srgbClr val="0070C0"/>
                </a:solidFill>
                <a:latin typeface="Helvetica Neue" panose="02000503000000020004" pitchFamily="2" charset="0"/>
              </a:rPr>
              <a:t>Container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接口。实现了 </a:t>
            </a:r>
            <a:r>
              <a:rPr lang="zh-CN" altLang="zh-CN" sz="1800" i="1">
                <a:solidFill>
                  <a:srgbClr val="0070C0"/>
                </a:solidFill>
                <a:latin typeface="Helvetica Neue" panose="02000503000000020004" pitchFamily="2" charset="0"/>
              </a:rPr>
              <a:t>Container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接口的实体类将负责实现 </a:t>
            </a:r>
            <a:r>
              <a:rPr lang="zh-CN" altLang="zh-CN" sz="1800" i="1">
                <a:solidFill>
                  <a:srgbClr val="0070C0"/>
                </a:solidFill>
                <a:latin typeface="Helvetica Neue" panose="02000503000000020004" pitchFamily="2" charset="0"/>
              </a:rPr>
              <a:t>Iterator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a:t>
            </a:r>
          </a:p>
          <a:p>
            <a:pPr latinLnBrk="1">
              <a:lnSpc>
                <a:spcPct val="100000"/>
              </a:lnSpc>
              <a:spcBef>
                <a:spcPct val="0"/>
              </a:spcBef>
              <a:buFontTx/>
              <a:buNone/>
            </a:pPr>
            <a:r>
              <a:rPr lang="zh-CN" altLang="zh-CN" sz="1800" i="1">
                <a:solidFill>
                  <a:srgbClr val="0070C0"/>
                </a:solidFill>
                <a:latin typeface="Helvetica Neue" panose="02000503000000020004" pitchFamily="2" charset="0"/>
              </a:rPr>
              <a:t>IteratorPatternDemo</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我们的演示类使用实体类 </a:t>
            </a:r>
            <a:r>
              <a:rPr lang="zh-CN" altLang="zh-CN" sz="1800" i="1">
                <a:solidFill>
                  <a:srgbClr val="0070C0"/>
                </a:solidFill>
                <a:latin typeface="Helvetica Neue" panose="02000503000000020004" pitchFamily="2" charset="0"/>
              </a:rPr>
              <a:t>NamesRepository</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来打印 </a:t>
            </a:r>
            <a:r>
              <a:rPr lang="zh-CN" altLang="zh-CN" sz="1800" i="1">
                <a:solidFill>
                  <a:srgbClr val="0070C0"/>
                </a:solidFill>
                <a:latin typeface="Helvetica Neue" panose="02000503000000020004" pitchFamily="2" charset="0"/>
              </a:rPr>
              <a:t>NamesRepository</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中存储为集合的 </a:t>
            </a:r>
            <a:r>
              <a:rPr lang="zh-CN" altLang="zh-CN" sz="1800" i="1">
                <a:solidFill>
                  <a:srgbClr val="0070C0"/>
                </a:solidFill>
                <a:latin typeface="Helvetica Neue" panose="02000503000000020004" pitchFamily="2" charset="0"/>
              </a:rPr>
              <a:t>Names</a:t>
            </a:r>
            <a:r>
              <a:rPr lang="zh-CN" altLang="zh-CN" sz="1800">
                <a:solidFill>
                  <a:srgbClr val="0070C0"/>
                </a:solidFill>
                <a:latin typeface="Helvetica Neue" panose="02000503000000020004" pitchFamily="2"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a:extLst>
              <a:ext uri="{FF2B5EF4-FFF2-40B4-BE49-F238E27FC236}">
                <a16:creationId xmlns:a16="http://schemas.microsoft.com/office/drawing/2014/main" id="{7A3DD3FD-45AC-6E63-5708-3D76AB727DAA}"/>
              </a:ext>
            </a:extLst>
          </p:cNvPr>
          <p:cNvSpPr>
            <a:spLocks noGrp="1" noChangeArrowheads="1"/>
          </p:cNvSpPr>
          <p:nvPr>
            <p:ph type="title"/>
          </p:nvPr>
        </p:nvSpPr>
        <p:spPr/>
        <p:txBody>
          <a:bodyPr/>
          <a:lstStyle/>
          <a:p>
            <a:pPr algn="l"/>
            <a:r>
              <a:rPr kumimoji="1" lang="zh-CN" altLang="en-US" sz="3200"/>
              <a:t>三、行为型模式</a:t>
            </a:r>
          </a:p>
        </p:txBody>
      </p:sp>
      <p:sp>
        <p:nvSpPr>
          <p:cNvPr id="35842" name="内容占位符 2">
            <a:extLst>
              <a:ext uri="{FF2B5EF4-FFF2-40B4-BE49-F238E27FC236}">
                <a16:creationId xmlns:a16="http://schemas.microsoft.com/office/drawing/2014/main" id="{0E18B319-48E6-0EE9-60BB-7FF40B1D62DA}"/>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4.</a:t>
            </a:r>
            <a:r>
              <a:rPr kumimoji="1" lang="zh-CN" altLang="en-US">
                <a:solidFill>
                  <a:srgbClr val="FF0000"/>
                </a:solidFill>
              </a:rPr>
              <a:t>中介者模式</a:t>
            </a:r>
            <a:endParaRPr kumimoji="1" lang="en-US" altLang="zh-CN">
              <a:solidFill>
                <a:srgbClr val="FF0000"/>
              </a:solidFill>
            </a:endParaRPr>
          </a:p>
          <a:p>
            <a:r>
              <a:rPr lang="zh-CN" altLang="en-US" sz="2400"/>
              <a:t>用一个中介对象来封装一系列的对象交互，中介者使各对象不需要显式地相互引用，从而使其耦合松散，而且可以独立地改变它们之间的交互。</a:t>
            </a:r>
            <a:endParaRPr kumimoji="1" lang="zh-CN" altLang="en-US" sz="1800"/>
          </a:p>
        </p:txBody>
      </p:sp>
      <p:pic>
        <p:nvPicPr>
          <p:cNvPr id="35843" name="图片 1">
            <a:extLst>
              <a:ext uri="{FF2B5EF4-FFF2-40B4-BE49-F238E27FC236}">
                <a16:creationId xmlns:a16="http://schemas.microsoft.com/office/drawing/2014/main" id="{ACDE841D-68B8-C19A-F698-205814ECE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4149725"/>
            <a:ext cx="35560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矩形 2">
            <a:extLst>
              <a:ext uri="{FF2B5EF4-FFF2-40B4-BE49-F238E27FC236}">
                <a16:creationId xmlns:a16="http://schemas.microsoft.com/office/drawing/2014/main" id="{D1B0D266-3ACD-16E9-05F1-4AEF3D798819}"/>
              </a:ext>
            </a:extLst>
          </p:cNvPr>
          <p:cNvSpPr>
            <a:spLocks noChangeArrowheads="1"/>
          </p:cNvSpPr>
          <p:nvPr/>
        </p:nvSpPr>
        <p:spPr bwMode="auto">
          <a:xfrm>
            <a:off x="4138613" y="4575175"/>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0070C0"/>
                </a:solidFill>
                <a:latin typeface="Helvetica Neue" panose="02000503000000020004" pitchFamily="2" charset="0"/>
              </a:rPr>
              <a:t>多个用户可以向聊天室发送消息，聊天室向所有的用户显示消息。创建两个类 </a:t>
            </a:r>
            <a:r>
              <a:rPr lang="zh-CN" altLang="zh-CN" sz="1800" i="1">
                <a:solidFill>
                  <a:srgbClr val="0070C0"/>
                </a:solidFill>
                <a:latin typeface="Helvetica Neue" panose="02000503000000020004" pitchFamily="2" charset="0"/>
              </a:rPr>
              <a:t>ChatRoom</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和 </a:t>
            </a:r>
            <a:r>
              <a:rPr lang="zh-CN" altLang="zh-CN" sz="1800" i="1">
                <a:solidFill>
                  <a:srgbClr val="0070C0"/>
                </a:solidFill>
                <a:latin typeface="Helvetica Neue" panose="02000503000000020004" pitchFamily="2" charset="0"/>
              </a:rPr>
              <a:t>User</a:t>
            </a:r>
            <a:r>
              <a:rPr lang="zh-CN" altLang="zh-CN" sz="1800">
                <a:solidFill>
                  <a:srgbClr val="0070C0"/>
                </a:solidFill>
                <a:latin typeface="Helvetica Neue" panose="02000503000000020004" pitchFamily="2" charset="0"/>
              </a:rPr>
              <a:t>。</a:t>
            </a:r>
            <a:r>
              <a:rPr lang="zh-CN" altLang="zh-CN" sz="1800" i="1">
                <a:solidFill>
                  <a:srgbClr val="0070C0"/>
                </a:solidFill>
                <a:latin typeface="Helvetica Neue" panose="02000503000000020004" pitchFamily="2" charset="0"/>
              </a:rPr>
              <a:t>User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对象使用 </a:t>
            </a:r>
            <a:r>
              <a:rPr lang="zh-CN" altLang="zh-CN" sz="1800" i="1">
                <a:solidFill>
                  <a:srgbClr val="0070C0"/>
                </a:solidFill>
                <a:latin typeface="Helvetica Neue" panose="02000503000000020004" pitchFamily="2" charset="0"/>
              </a:rPr>
              <a:t>ChatRoom</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方法来分享他们的消息。</a:t>
            </a:r>
            <a:endParaRPr lang="zh-CN" altLang="en-US" sz="1800">
              <a:solidFill>
                <a:srgbClr val="0070C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a:extLst>
              <a:ext uri="{FF2B5EF4-FFF2-40B4-BE49-F238E27FC236}">
                <a16:creationId xmlns:a16="http://schemas.microsoft.com/office/drawing/2014/main" id="{9B14F4BC-6112-729F-0C45-2E9FFFC95AFD}"/>
              </a:ext>
            </a:extLst>
          </p:cNvPr>
          <p:cNvSpPr>
            <a:spLocks noGrp="1" noChangeArrowheads="1"/>
          </p:cNvSpPr>
          <p:nvPr>
            <p:ph type="title"/>
          </p:nvPr>
        </p:nvSpPr>
        <p:spPr/>
        <p:txBody>
          <a:bodyPr/>
          <a:lstStyle/>
          <a:p>
            <a:endParaRPr kumimoji="1" lang="zh-CN" altLang="en-US"/>
          </a:p>
        </p:txBody>
      </p:sp>
      <p:sp>
        <p:nvSpPr>
          <p:cNvPr id="36866" name="内容占位符 2">
            <a:extLst>
              <a:ext uri="{FF2B5EF4-FFF2-40B4-BE49-F238E27FC236}">
                <a16:creationId xmlns:a16="http://schemas.microsoft.com/office/drawing/2014/main" id="{8EE71717-0EF8-EC54-1159-92F7B894CD8F}"/>
              </a:ext>
            </a:extLst>
          </p:cNvPr>
          <p:cNvSpPr>
            <a:spLocks noGrp="1" noChangeArrowheads="1"/>
          </p:cNvSpPr>
          <p:nvPr>
            <p:ph idx="1"/>
          </p:nvPr>
        </p:nvSpPr>
        <p:spPr/>
        <p:txBody>
          <a:bodyPr/>
          <a:lstStyle/>
          <a:p>
            <a:endParaRPr kumimoji="1" lang="zh-CN" altLang="en-US"/>
          </a:p>
        </p:txBody>
      </p:sp>
      <p:pic>
        <p:nvPicPr>
          <p:cNvPr id="36867" name="图片 3">
            <a:extLst>
              <a:ext uri="{FF2B5EF4-FFF2-40B4-BE49-F238E27FC236}">
                <a16:creationId xmlns:a16="http://schemas.microsoft.com/office/drawing/2014/main" id="{06A5DE1B-1350-E782-4A50-3A80DA899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981075"/>
            <a:ext cx="7302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图片 4">
            <a:extLst>
              <a:ext uri="{FF2B5EF4-FFF2-40B4-BE49-F238E27FC236}">
                <a16:creationId xmlns:a16="http://schemas.microsoft.com/office/drawing/2014/main" id="{955949D0-E9C2-471A-BDBA-89419CA87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070225"/>
            <a:ext cx="5181600"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图片 5">
            <a:extLst>
              <a:ext uri="{FF2B5EF4-FFF2-40B4-BE49-F238E27FC236}">
                <a16:creationId xmlns:a16="http://schemas.microsoft.com/office/drawing/2014/main" id="{0AABF253-A7BF-16A6-B15E-0D462E655A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3402013"/>
            <a:ext cx="51562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1C86AA1A-EAE0-0555-44F0-62BD3D499736}"/>
              </a:ext>
            </a:extLst>
          </p:cNvPr>
          <p:cNvSpPr>
            <a:spLocks noGrp="1" noChangeArrowheads="1"/>
          </p:cNvSpPr>
          <p:nvPr>
            <p:ph type="title"/>
          </p:nvPr>
        </p:nvSpPr>
        <p:spPr/>
        <p:txBody>
          <a:bodyPr/>
          <a:lstStyle/>
          <a:p>
            <a:pPr algn="l"/>
            <a:r>
              <a:rPr kumimoji="1" lang="zh-CN" altLang="en-US" sz="3200"/>
              <a:t>三、行为型模式</a:t>
            </a:r>
          </a:p>
        </p:txBody>
      </p:sp>
      <p:sp>
        <p:nvSpPr>
          <p:cNvPr id="37890" name="内容占位符 2">
            <a:extLst>
              <a:ext uri="{FF2B5EF4-FFF2-40B4-BE49-F238E27FC236}">
                <a16:creationId xmlns:a16="http://schemas.microsoft.com/office/drawing/2014/main" id="{39296614-D905-4CDF-957B-7D528EABABF9}"/>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5.</a:t>
            </a:r>
            <a:r>
              <a:rPr kumimoji="1" lang="zh-CN" altLang="en-US">
                <a:solidFill>
                  <a:srgbClr val="FF0000"/>
                </a:solidFill>
              </a:rPr>
              <a:t>访问者模式</a:t>
            </a:r>
            <a:endParaRPr kumimoji="1" lang="en-US" altLang="zh-CN">
              <a:solidFill>
                <a:srgbClr val="FF0000"/>
              </a:solidFill>
            </a:endParaRPr>
          </a:p>
        </p:txBody>
      </p:sp>
      <p:pic>
        <p:nvPicPr>
          <p:cNvPr id="37891" name="图片 1">
            <a:extLst>
              <a:ext uri="{FF2B5EF4-FFF2-40B4-BE49-F238E27FC236}">
                <a16:creationId xmlns:a16="http://schemas.microsoft.com/office/drawing/2014/main" id="{6E81083E-1EA6-182F-DDBD-B23E58F06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2546350"/>
            <a:ext cx="43942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矩形 2">
            <a:extLst>
              <a:ext uri="{FF2B5EF4-FFF2-40B4-BE49-F238E27FC236}">
                <a16:creationId xmlns:a16="http://schemas.microsoft.com/office/drawing/2014/main" id="{EBF73A7B-5B65-5E7A-5C10-DB77A47F7C46}"/>
              </a:ext>
            </a:extLst>
          </p:cNvPr>
          <p:cNvSpPr>
            <a:spLocks noChangeArrowheads="1"/>
          </p:cNvSpPr>
          <p:nvPr/>
        </p:nvSpPr>
        <p:spPr bwMode="auto">
          <a:xfrm>
            <a:off x="4716463" y="4365625"/>
            <a:ext cx="457200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zh-CN" sz="1800" i="1">
                <a:solidFill>
                  <a:srgbClr val="0070C0"/>
                </a:solidFill>
                <a:latin typeface="Helvetica Neue" panose="02000503000000020004" pitchFamily="2" charset="0"/>
              </a:rPr>
              <a:t>创建</a:t>
            </a:r>
            <a:r>
              <a:rPr lang="zh-CN" altLang="en-US" sz="1800" i="1">
                <a:solidFill>
                  <a:srgbClr val="0070C0"/>
                </a:solidFill>
                <a:latin typeface="Helvetica Neue" panose="02000503000000020004" pitchFamily="2" charset="0"/>
              </a:rPr>
              <a:t>一个接受操作的</a:t>
            </a:r>
            <a:r>
              <a:rPr lang="zh-CN" altLang="zh-CN" sz="1800" i="1">
                <a:solidFill>
                  <a:srgbClr val="0070C0"/>
                </a:solidFill>
                <a:latin typeface="Helvetica Neue" panose="02000503000000020004" pitchFamily="2" charset="0"/>
              </a:rPr>
              <a:t>ComputerPart</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a:t>
            </a:r>
            <a:r>
              <a:rPr lang="zh-CN" altLang="zh-CN" sz="1800" i="1">
                <a:solidFill>
                  <a:srgbClr val="0070C0"/>
                </a:solidFill>
                <a:latin typeface="Helvetica Neue" panose="02000503000000020004" pitchFamily="2" charset="0"/>
              </a:rPr>
              <a:t>Keyboard</a:t>
            </a:r>
            <a:r>
              <a:rPr lang="zh-CN" altLang="zh-CN" sz="1800">
                <a:solidFill>
                  <a:srgbClr val="0070C0"/>
                </a:solidFill>
                <a:latin typeface="Helvetica Neue" panose="02000503000000020004" pitchFamily="2" charset="0"/>
              </a:rPr>
              <a:t>、</a:t>
            </a:r>
            <a:r>
              <a:rPr lang="zh-CN" altLang="zh-CN" sz="1800" i="1">
                <a:solidFill>
                  <a:srgbClr val="0070C0"/>
                </a:solidFill>
                <a:latin typeface="Helvetica Neue" panose="02000503000000020004" pitchFamily="2" charset="0"/>
              </a:rPr>
              <a:t>Mouse</a:t>
            </a:r>
            <a:r>
              <a:rPr lang="zh-CN" altLang="en-US" sz="1800" i="1">
                <a:solidFill>
                  <a:srgbClr val="0070C0"/>
                </a:solidFill>
                <a:latin typeface="Helvetica Neue" panose="02000503000000020004" pitchFamily="2" charset="0"/>
              </a:rPr>
              <a:t>、</a:t>
            </a:r>
            <a:r>
              <a:rPr lang="zh-CN" altLang="zh-CN" sz="1800" i="1">
                <a:solidFill>
                  <a:srgbClr val="0070C0"/>
                </a:solidFill>
                <a:latin typeface="Helvetica Neue" panose="02000503000000020004" pitchFamily="2" charset="0"/>
              </a:rPr>
              <a:t>Monitor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 和  </a:t>
            </a:r>
            <a:r>
              <a:rPr lang="zh-CN" altLang="zh-CN" sz="1800" i="1">
                <a:solidFill>
                  <a:srgbClr val="0070C0"/>
                </a:solidFill>
                <a:latin typeface="Helvetica Neue" panose="02000503000000020004" pitchFamily="2" charset="0"/>
              </a:rPr>
              <a:t>Computer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是实现了  </a:t>
            </a:r>
            <a:r>
              <a:rPr lang="zh-CN" altLang="zh-CN" sz="1800" i="1">
                <a:solidFill>
                  <a:srgbClr val="0070C0"/>
                </a:solidFill>
                <a:latin typeface="Helvetica Neue" panose="02000503000000020004" pitchFamily="2" charset="0"/>
              </a:rPr>
              <a:t>ComputerPart</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接口的实体类。定义另一个接口 </a:t>
            </a:r>
            <a:r>
              <a:rPr lang="zh-CN" altLang="zh-CN" sz="1800" i="1">
                <a:solidFill>
                  <a:srgbClr val="0070C0"/>
                </a:solidFill>
                <a:latin typeface="Helvetica Neue" panose="02000503000000020004" pitchFamily="2" charset="0"/>
              </a:rPr>
              <a:t>ComputerPartVisitor</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它定义了访问者类的操作。</a:t>
            </a:r>
            <a:r>
              <a:rPr lang="zh-CN" altLang="zh-CN" sz="1800" i="1">
                <a:solidFill>
                  <a:srgbClr val="0070C0"/>
                </a:solidFill>
                <a:latin typeface="Helvetica Neue" panose="02000503000000020004" pitchFamily="2" charset="0"/>
              </a:rPr>
              <a:t>Computer</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使用实体访问者来执行相应的动作。</a:t>
            </a:r>
            <a:endParaRPr lang="zh-CN" altLang="en-US" sz="1800">
              <a:solidFill>
                <a:srgbClr val="0070C0"/>
              </a:solidFill>
            </a:endParaRPr>
          </a:p>
        </p:txBody>
      </p:sp>
      <p:sp>
        <p:nvSpPr>
          <p:cNvPr id="37893" name="矩形 3">
            <a:extLst>
              <a:ext uri="{FF2B5EF4-FFF2-40B4-BE49-F238E27FC236}">
                <a16:creationId xmlns:a16="http://schemas.microsoft.com/office/drawing/2014/main" id="{FB67CC45-5561-0765-E66E-F98E35AE7740}"/>
              </a:ext>
            </a:extLst>
          </p:cNvPr>
          <p:cNvSpPr>
            <a:spLocks noChangeArrowheads="1"/>
          </p:cNvSpPr>
          <p:nvPr/>
        </p:nvSpPr>
        <p:spPr bwMode="auto">
          <a:xfrm>
            <a:off x="4079875" y="1228725"/>
            <a:ext cx="4572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t>主要将数据结构与数据操作分离。主要解决：稳定的数据结构和易变的操作耦合问题。何时使用：需要对一个对象结构中的对象进行很多不同的并且不相关的操作，而需要避免让这些操作</a:t>
            </a:r>
            <a:r>
              <a:rPr lang="en-US" altLang="zh-CN" sz="1800"/>
              <a:t>“</a:t>
            </a:r>
            <a:r>
              <a:rPr lang="zh-CN" altLang="en-US" sz="1800"/>
              <a:t>污染</a:t>
            </a:r>
            <a:r>
              <a:rPr lang="en-US" altLang="zh-CN" sz="1800"/>
              <a:t>”</a:t>
            </a:r>
            <a:r>
              <a:rPr lang="zh-CN" altLang="en-US" sz="1800"/>
              <a:t>这些对象的类，使用访问者模式将这些封装到类中。</a:t>
            </a:r>
          </a:p>
        </p:txBody>
      </p:sp>
      <p:cxnSp>
        <p:nvCxnSpPr>
          <p:cNvPr id="3" name="直线箭头连接符 2">
            <a:extLst>
              <a:ext uri="{FF2B5EF4-FFF2-40B4-BE49-F238E27FC236}">
                <a16:creationId xmlns:a16="http://schemas.microsoft.com/office/drawing/2014/main" id="{0EB2C5BC-A451-1976-0888-DC1B285F7F17}"/>
              </a:ext>
            </a:extLst>
          </p:cNvPr>
          <p:cNvCxnSpPr>
            <a:cxnSpLocks/>
          </p:cNvCxnSpPr>
          <p:nvPr/>
        </p:nvCxnSpPr>
        <p:spPr>
          <a:xfrm flipV="1">
            <a:off x="1835150" y="3357563"/>
            <a:ext cx="285750" cy="18716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ECCE8068-8CF0-E425-16E5-69CF27D8B6F8}"/>
              </a:ext>
            </a:extLst>
          </p:cNvPr>
          <p:cNvCxnSpPr>
            <a:cxnSpLocks/>
          </p:cNvCxnSpPr>
          <p:nvPr/>
        </p:nvCxnSpPr>
        <p:spPr>
          <a:xfrm flipH="1" flipV="1">
            <a:off x="2268538" y="3213100"/>
            <a:ext cx="431800" cy="2016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94BCA3A-FBB0-09CD-FF15-EB0E47E52802}"/>
              </a:ext>
            </a:extLst>
          </p:cNvPr>
          <p:cNvCxnSpPr>
            <a:cxnSpLocks/>
          </p:cNvCxnSpPr>
          <p:nvPr/>
        </p:nvCxnSpPr>
        <p:spPr>
          <a:xfrm flipH="1" flipV="1">
            <a:off x="2789238" y="3449638"/>
            <a:ext cx="844550" cy="1779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6842A5A-7973-19DE-67B6-69C3D37631E3}"/>
              </a:ext>
            </a:extLst>
          </p:cNvPr>
          <p:cNvCxnSpPr>
            <a:cxnSpLocks/>
          </p:cNvCxnSpPr>
          <p:nvPr/>
        </p:nvCxnSpPr>
        <p:spPr>
          <a:xfrm flipV="1">
            <a:off x="957263" y="3141663"/>
            <a:ext cx="1238250" cy="2447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a:extLst>
              <a:ext uri="{FF2B5EF4-FFF2-40B4-BE49-F238E27FC236}">
                <a16:creationId xmlns:a16="http://schemas.microsoft.com/office/drawing/2014/main" id="{52D9EFFE-37D1-7E7D-B0A4-A6FFF236BDFD}"/>
              </a:ext>
            </a:extLst>
          </p:cNvPr>
          <p:cNvSpPr>
            <a:spLocks noGrp="1" noChangeArrowheads="1"/>
          </p:cNvSpPr>
          <p:nvPr>
            <p:ph type="title"/>
          </p:nvPr>
        </p:nvSpPr>
        <p:spPr/>
        <p:txBody>
          <a:bodyPr/>
          <a:lstStyle/>
          <a:p>
            <a:endParaRPr kumimoji="1" lang="zh-CN" altLang="en-US"/>
          </a:p>
        </p:txBody>
      </p:sp>
      <p:sp>
        <p:nvSpPr>
          <p:cNvPr id="39938" name="内容占位符 2">
            <a:extLst>
              <a:ext uri="{FF2B5EF4-FFF2-40B4-BE49-F238E27FC236}">
                <a16:creationId xmlns:a16="http://schemas.microsoft.com/office/drawing/2014/main" id="{BAA94803-8C36-8A2C-2A5A-EE1A33F19297}"/>
              </a:ext>
            </a:extLst>
          </p:cNvPr>
          <p:cNvSpPr>
            <a:spLocks noGrp="1" noChangeArrowheads="1"/>
          </p:cNvSpPr>
          <p:nvPr>
            <p:ph idx="1"/>
          </p:nvPr>
        </p:nvSpPr>
        <p:spPr/>
        <p:txBody>
          <a:bodyPr/>
          <a:lstStyle/>
          <a:p>
            <a:endParaRPr kumimoji="1" lang="zh-CN" altLang="en-US"/>
          </a:p>
        </p:txBody>
      </p:sp>
      <p:pic>
        <p:nvPicPr>
          <p:cNvPr id="39939" name="图片 3">
            <a:extLst>
              <a:ext uri="{FF2B5EF4-FFF2-40B4-BE49-F238E27FC236}">
                <a16:creationId xmlns:a16="http://schemas.microsoft.com/office/drawing/2014/main" id="{C102FD36-AEF6-F085-8902-FEAF18317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625600"/>
            <a:ext cx="69342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图片 4">
            <a:extLst>
              <a:ext uri="{FF2B5EF4-FFF2-40B4-BE49-F238E27FC236}">
                <a16:creationId xmlns:a16="http://schemas.microsoft.com/office/drawing/2014/main" id="{38E7A425-0187-1485-0BBD-FDAC1EAA1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3436938"/>
            <a:ext cx="633888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矩形 5">
            <a:extLst>
              <a:ext uri="{FF2B5EF4-FFF2-40B4-BE49-F238E27FC236}">
                <a16:creationId xmlns:a16="http://schemas.microsoft.com/office/drawing/2014/main" id="{C27F2444-74B6-1894-A14B-7C35D576A13A}"/>
              </a:ext>
            </a:extLst>
          </p:cNvPr>
          <p:cNvSpPr>
            <a:spLocks noChangeArrowheads="1"/>
          </p:cNvSpPr>
          <p:nvPr/>
        </p:nvSpPr>
        <p:spPr bwMode="auto">
          <a:xfrm>
            <a:off x="250825" y="274638"/>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t>https://www.runoob.com/design-pattern/visitor-pattern.html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157C190-0FAF-859B-7D53-1585DE0969B9}"/>
              </a:ext>
            </a:extLst>
          </p:cNvPr>
          <p:cNvSpPr>
            <a:spLocks noGrp="1"/>
          </p:cNvSpPr>
          <p:nvPr>
            <p:ph idx="1"/>
          </p:nvPr>
        </p:nvSpPr>
        <p:spPr>
          <a:xfrm>
            <a:off x="5940425" y="1052513"/>
            <a:ext cx="2746375" cy="3921125"/>
          </a:xfrm>
        </p:spPr>
        <p:txBody>
          <a:bodyPr/>
          <a:lstStyle/>
          <a:p>
            <a:pPr>
              <a:defRPr/>
            </a:pPr>
            <a:r>
              <a:rPr lang="en" altLang="zh-CN" sz="1800" b="1" kern="1200" dirty="0" err="1">
                <a:solidFill>
                  <a:srgbClr val="0070C0"/>
                </a:solidFill>
              </a:rPr>
              <a:t>ObjectStructure</a:t>
            </a:r>
            <a:r>
              <a:rPr lang="zh-CN" altLang="en-US" sz="1800" b="1" kern="1200" dirty="0">
                <a:solidFill>
                  <a:srgbClr val="0070C0"/>
                </a:solidFill>
              </a:rPr>
              <a:t>结构对象角色</a:t>
            </a:r>
            <a:r>
              <a:rPr lang="zh-CN" altLang="en-US" sz="1800" kern="1200" dirty="0">
                <a:solidFill>
                  <a:srgbClr val="0070C0"/>
                </a:solidFill>
              </a:rPr>
              <a:t>：对象结构，对象结构是一个抽象表述，具体点可以理解为一个具有容器性质或者复合对象特性的类，它会含有一组元素（</a:t>
            </a:r>
            <a:r>
              <a:rPr lang="en" altLang="zh-CN" sz="1800" kern="1200" dirty="0">
                <a:solidFill>
                  <a:srgbClr val="0070C0"/>
                </a:solidFill>
              </a:rPr>
              <a:t>Element</a:t>
            </a:r>
            <a:r>
              <a:rPr lang="zh-CN" altLang="en" sz="1800" kern="1200" dirty="0">
                <a:solidFill>
                  <a:srgbClr val="0070C0"/>
                </a:solidFill>
              </a:rPr>
              <a:t>），</a:t>
            </a:r>
            <a:r>
              <a:rPr lang="zh-CN" altLang="en-US" sz="1800" kern="1200" dirty="0">
                <a:solidFill>
                  <a:srgbClr val="0070C0"/>
                </a:solidFill>
              </a:rPr>
              <a:t>并且可以迭代这些元素，供访问者访问。</a:t>
            </a:r>
          </a:p>
          <a:p>
            <a:pPr>
              <a:defRPr/>
            </a:pPr>
            <a:endParaRPr kumimoji="1" lang="zh-CN" altLang="en-US" dirty="0"/>
          </a:p>
        </p:txBody>
      </p:sp>
      <p:pic>
        <p:nvPicPr>
          <p:cNvPr id="40962" name="图片 4">
            <a:extLst>
              <a:ext uri="{FF2B5EF4-FFF2-40B4-BE49-F238E27FC236}">
                <a16:creationId xmlns:a16="http://schemas.microsoft.com/office/drawing/2014/main" id="{AB7CC615-8022-6BAA-86AF-2B2788C19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311150"/>
            <a:ext cx="5526088" cy="601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a:extLst>
              <a:ext uri="{FF2B5EF4-FFF2-40B4-BE49-F238E27FC236}">
                <a16:creationId xmlns:a16="http://schemas.microsoft.com/office/drawing/2014/main" id="{14DF984C-088B-E718-C410-318D70F264A7}"/>
              </a:ext>
            </a:extLst>
          </p:cNvPr>
          <p:cNvSpPr>
            <a:spLocks noGrp="1" noChangeArrowheads="1"/>
          </p:cNvSpPr>
          <p:nvPr>
            <p:ph type="title"/>
          </p:nvPr>
        </p:nvSpPr>
        <p:spPr/>
        <p:txBody>
          <a:bodyPr/>
          <a:lstStyle/>
          <a:p>
            <a:r>
              <a:rPr kumimoji="1" lang="en-US" altLang="zh-CN"/>
              <a:t>11.1</a:t>
            </a:r>
            <a:r>
              <a:rPr kumimoji="1" lang="zh-CN" altLang="en-US"/>
              <a:t> 设计模式</a:t>
            </a:r>
          </a:p>
        </p:txBody>
      </p:sp>
      <p:sp>
        <p:nvSpPr>
          <p:cNvPr id="16386" name="内容占位符 2">
            <a:extLst>
              <a:ext uri="{FF2B5EF4-FFF2-40B4-BE49-F238E27FC236}">
                <a16:creationId xmlns:a16="http://schemas.microsoft.com/office/drawing/2014/main" id="{3E08A8E2-EC54-9450-0725-D223E9EC0DAF}"/>
              </a:ext>
            </a:extLst>
          </p:cNvPr>
          <p:cNvSpPr>
            <a:spLocks noGrp="1" noChangeArrowheads="1"/>
          </p:cNvSpPr>
          <p:nvPr>
            <p:ph idx="1"/>
          </p:nvPr>
        </p:nvSpPr>
        <p:spPr/>
        <p:txBody>
          <a:bodyPr/>
          <a:lstStyle/>
          <a:p>
            <a:r>
              <a:rPr kumimoji="1" lang="zh-CN" altLang="en-US" sz="2800" dirty="0">
                <a:latin typeface="宋体" panose="02010600030101010101" pitchFamily="2" charset="-122"/>
              </a:rPr>
              <a:t>设计模式：</a:t>
            </a:r>
          </a:p>
          <a:p>
            <a:pPr lvl="1"/>
            <a:r>
              <a:rPr kumimoji="1" lang="zh-CN" altLang="en-US" sz="2400" dirty="0"/>
              <a:t>是用来描述问题以及解决方案的规范性方法，在某种程度上允许软件工程界获取设计知识，使解决方案能够得到重用。</a:t>
            </a:r>
          </a:p>
          <a:p>
            <a:pPr lvl="1"/>
            <a:r>
              <a:rPr kumimoji="1" lang="zh-CN" altLang="en-US" sz="2400" dirty="0"/>
              <a:t>每个模式都描述了在我们所处环境内反复出现的</a:t>
            </a:r>
            <a:r>
              <a:rPr kumimoji="1" lang="zh-CN" altLang="en-US" sz="2400" dirty="0">
                <a:solidFill>
                  <a:srgbClr val="FF0000"/>
                </a:solidFill>
              </a:rPr>
              <a:t>问题</a:t>
            </a:r>
            <a:r>
              <a:rPr kumimoji="1" lang="zh-CN" altLang="en-US" sz="2400" dirty="0"/>
              <a:t>，然后描述该问题的</a:t>
            </a:r>
            <a:r>
              <a:rPr kumimoji="1" lang="zh-CN" altLang="en-US" sz="2400" dirty="0">
                <a:solidFill>
                  <a:srgbClr val="FF0000"/>
                </a:solidFill>
              </a:rPr>
              <a:t>核心解决方案</a:t>
            </a:r>
            <a:r>
              <a:rPr kumimoji="1" lang="zh-CN" altLang="en-US" sz="2400" dirty="0"/>
              <a:t>，这样你就可以几百万次地重复使用该解决方案，而不必用同样的方式重复工作两次。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a:extLst>
              <a:ext uri="{FF2B5EF4-FFF2-40B4-BE49-F238E27FC236}">
                <a16:creationId xmlns:a16="http://schemas.microsoft.com/office/drawing/2014/main" id="{BA8C5302-81AE-7EA1-032A-CE64E6454A83}"/>
              </a:ext>
            </a:extLst>
          </p:cNvPr>
          <p:cNvSpPr>
            <a:spLocks noGrp="1" noChangeArrowheads="1"/>
          </p:cNvSpPr>
          <p:nvPr>
            <p:ph type="title"/>
          </p:nvPr>
        </p:nvSpPr>
        <p:spPr/>
        <p:txBody>
          <a:bodyPr/>
          <a:lstStyle/>
          <a:p>
            <a:r>
              <a:rPr kumimoji="1" lang="en-US" altLang="zh-CN"/>
              <a:t>11.2</a:t>
            </a:r>
            <a:r>
              <a:rPr kumimoji="1" lang="zh-CN" altLang="en-US"/>
              <a:t> 基于模式的软件设计</a:t>
            </a:r>
          </a:p>
        </p:txBody>
      </p:sp>
      <p:sp>
        <p:nvSpPr>
          <p:cNvPr id="43010" name="内容占位符 2">
            <a:extLst>
              <a:ext uri="{FF2B5EF4-FFF2-40B4-BE49-F238E27FC236}">
                <a16:creationId xmlns:a16="http://schemas.microsoft.com/office/drawing/2014/main" id="{44DB2D3C-F375-A542-C086-16A6EE4E2945}"/>
              </a:ext>
            </a:extLst>
          </p:cNvPr>
          <p:cNvSpPr>
            <a:spLocks noGrp="1" noChangeArrowheads="1"/>
          </p:cNvSpPr>
          <p:nvPr>
            <p:ph idx="1"/>
          </p:nvPr>
        </p:nvSpPr>
        <p:spPr/>
        <p:txBody>
          <a:bodyPr/>
          <a:lstStyle/>
          <a:p>
            <a:r>
              <a:rPr kumimoji="1" lang="zh-CN" altLang="en-US"/>
              <a:t>在整个设计过程中，（当模式符合设计要求时）应该利用一切机会来寻找现成的设计模式，而不是去创造新模式。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a:extLst>
              <a:ext uri="{FF2B5EF4-FFF2-40B4-BE49-F238E27FC236}">
                <a16:creationId xmlns:a16="http://schemas.microsoft.com/office/drawing/2014/main" id="{3FF84C93-7FD5-303C-3B0E-58F53029962D}"/>
              </a:ext>
            </a:extLst>
          </p:cNvPr>
          <p:cNvSpPr>
            <a:spLocks noGrp="1" noChangeArrowheads="1"/>
          </p:cNvSpPr>
          <p:nvPr>
            <p:ph type="title"/>
          </p:nvPr>
        </p:nvSpPr>
        <p:spPr/>
        <p:txBody>
          <a:bodyPr/>
          <a:lstStyle/>
          <a:p>
            <a:r>
              <a:rPr kumimoji="1" lang="en-US" altLang="zh-CN"/>
              <a:t>11.2.1</a:t>
            </a:r>
            <a:r>
              <a:rPr kumimoji="1" lang="zh-CN" altLang="en-US"/>
              <a:t> 不同环境下基于模式的设计</a:t>
            </a:r>
          </a:p>
        </p:txBody>
      </p:sp>
      <p:sp>
        <p:nvSpPr>
          <p:cNvPr id="44034" name="内容占位符 2">
            <a:extLst>
              <a:ext uri="{FF2B5EF4-FFF2-40B4-BE49-F238E27FC236}">
                <a16:creationId xmlns:a16="http://schemas.microsoft.com/office/drawing/2014/main" id="{EB45C891-21CF-23D2-9AA4-E47145E522B1}"/>
              </a:ext>
            </a:extLst>
          </p:cNvPr>
          <p:cNvSpPr>
            <a:spLocks noGrp="1"/>
          </p:cNvSpPr>
          <p:nvPr>
            <p:ph idx="1"/>
          </p:nvPr>
        </p:nvSpPr>
        <p:spPr>
          <a:ln>
            <a:solidFill>
              <a:schemeClr val="accent1"/>
            </a:solidFill>
            <a:miter lim="800000"/>
            <a:headEnd/>
            <a:tailEnd/>
          </a:ln>
        </p:spPr>
        <p:txBody>
          <a:bodyPr/>
          <a:lstStyle/>
          <a:p>
            <a:endParaRPr kumimoji="1" lang="zh-CN" altLang="en-US"/>
          </a:p>
        </p:txBody>
      </p:sp>
      <p:pic>
        <p:nvPicPr>
          <p:cNvPr id="44035" name="图片 3">
            <a:extLst>
              <a:ext uri="{FF2B5EF4-FFF2-40B4-BE49-F238E27FC236}">
                <a16:creationId xmlns:a16="http://schemas.microsoft.com/office/drawing/2014/main" id="{D79D598C-5BEB-DA16-B0D4-90321FCCD3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8638" y="1600200"/>
            <a:ext cx="4122737" cy="501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a:extLst>
              <a:ext uri="{FF2B5EF4-FFF2-40B4-BE49-F238E27FC236}">
                <a16:creationId xmlns:a16="http://schemas.microsoft.com/office/drawing/2014/main" id="{8E2D4F8A-7F59-BA4F-C29D-C0172700EC25}"/>
              </a:ext>
            </a:extLst>
          </p:cNvPr>
          <p:cNvSpPr>
            <a:spLocks noGrp="1" noChangeArrowheads="1"/>
          </p:cNvSpPr>
          <p:nvPr>
            <p:ph type="title"/>
          </p:nvPr>
        </p:nvSpPr>
        <p:spPr/>
        <p:txBody>
          <a:bodyPr/>
          <a:lstStyle/>
          <a:p>
            <a:r>
              <a:rPr kumimoji="1" lang="en-US" altLang="zh-CN"/>
              <a:t>11.2.2</a:t>
            </a:r>
            <a:r>
              <a:rPr kumimoji="1" lang="zh-CN" altLang="en-US"/>
              <a:t> 用模式思考</a:t>
            </a:r>
          </a:p>
        </p:txBody>
      </p:sp>
      <p:sp>
        <p:nvSpPr>
          <p:cNvPr id="45058" name="内容占位符 2">
            <a:extLst>
              <a:ext uri="{FF2B5EF4-FFF2-40B4-BE49-F238E27FC236}">
                <a16:creationId xmlns:a16="http://schemas.microsoft.com/office/drawing/2014/main" id="{A2785584-ADB8-314F-8440-B8F229C339B9}"/>
              </a:ext>
            </a:extLst>
          </p:cNvPr>
          <p:cNvSpPr>
            <a:spLocks noGrp="1" noChangeArrowheads="1"/>
          </p:cNvSpPr>
          <p:nvPr>
            <p:ph idx="1"/>
          </p:nvPr>
        </p:nvSpPr>
        <p:spPr>
          <a:xfrm>
            <a:off x="457200" y="1341438"/>
            <a:ext cx="8229600" cy="4525962"/>
          </a:xfrm>
        </p:spPr>
        <p:txBody>
          <a:bodyPr/>
          <a:lstStyle/>
          <a:p>
            <a:r>
              <a:rPr kumimoji="1" lang="zh-CN" altLang="en-US" sz="2800"/>
              <a:t>为了使设计者用模式思考，</a:t>
            </a:r>
            <a:r>
              <a:rPr kumimoji="1" lang="en-US" altLang="zh-CN" sz="2800"/>
              <a:t>Shalloway</a:t>
            </a:r>
            <a:r>
              <a:rPr kumimoji="1" lang="zh-CN" altLang="en-US" sz="2800"/>
              <a:t>和</a:t>
            </a:r>
            <a:r>
              <a:rPr kumimoji="1" lang="en-US" altLang="zh-CN" sz="2800"/>
              <a:t>Trott</a:t>
            </a:r>
            <a:r>
              <a:rPr kumimoji="1" lang="zh-CN" altLang="en-US" sz="2800"/>
              <a:t>提出了下面的方法： </a:t>
            </a:r>
          </a:p>
          <a:p>
            <a:pPr marL="407988" lvl="1" indent="-257175">
              <a:buFontTx/>
              <a:buAutoNum type="arabicPeriod"/>
            </a:pPr>
            <a:r>
              <a:rPr kumimoji="1" lang="zh-CN" altLang="en-US" sz="2000"/>
              <a:t>保证理解全局。</a:t>
            </a:r>
          </a:p>
          <a:p>
            <a:pPr marL="407988" lvl="1" indent="-257175">
              <a:buFontTx/>
              <a:buAutoNum type="arabicPeriod"/>
            </a:pPr>
            <a:r>
              <a:rPr kumimoji="1" lang="zh-CN" altLang="en-US" sz="2000"/>
              <a:t>检查全局，提取在此抽象层上表示的模式。</a:t>
            </a:r>
          </a:p>
          <a:p>
            <a:pPr marL="407988" lvl="1" indent="-257175">
              <a:buFontTx/>
              <a:buAutoNum type="arabicPeriod"/>
            </a:pPr>
            <a:r>
              <a:rPr kumimoji="1" lang="zh-CN" altLang="en-US" sz="2000"/>
              <a:t>从“全局”模式开始设计，为将来的设计工作建立环境或架构。</a:t>
            </a:r>
          </a:p>
          <a:p>
            <a:pPr marL="407988" lvl="1" indent="-257175">
              <a:buFontTx/>
              <a:buAutoNum type="arabicPeriod"/>
            </a:pPr>
            <a:r>
              <a:rPr kumimoji="1" lang="zh-CN" altLang="en-US" sz="2000"/>
              <a:t>“在环境的内部工作”是在更低的抽象层上寻找有助于设计方案的模式。</a:t>
            </a:r>
          </a:p>
          <a:p>
            <a:pPr marL="407988" lvl="1" indent="-257175">
              <a:buFontTx/>
              <a:buAutoNum type="arabicPeriod"/>
            </a:pPr>
            <a:r>
              <a:rPr kumimoji="1" lang="zh-CN" altLang="en-US" sz="2000"/>
              <a:t>重复步骤</a:t>
            </a:r>
            <a:r>
              <a:rPr kumimoji="1" lang="en-US" altLang="zh-CN" sz="2000"/>
              <a:t>1</a:t>
            </a:r>
            <a:r>
              <a:rPr kumimoji="1" lang="zh-CN" altLang="en-US" sz="2000"/>
              <a:t>～</a:t>
            </a:r>
            <a:r>
              <a:rPr kumimoji="1" lang="en-US" altLang="zh-CN" sz="2000"/>
              <a:t>4</a:t>
            </a:r>
            <a:r>
              <a:rPr kumimoji="1" lang="zh-CN" altLang="en-US" sz="2000"/>
              <a:t>，直到完成完整的设计。</a:t>
            </a:r>
          </a:p>
          <a:p>
            <a:pPr marL="407988" lvl="1" indent="-257175">
              <a:buFontTx/>
              <a:buAutoNum type="arabicPeriod"/>
            </a:pPr>
            <a:r>
              <a:rPr kumimoji="1" lang="zh-CN" altLang="en-US" sz="2000"/>
              <a:t>通过使每个模式适应将要构建的软件细节对设计进行优化。</a:t>
            </a:r>
          </a:p>
          <a:p>
            <a:pPr marL="407988" lvl="1" indent="-257175">
              <a:buFontTx/>
              <a:buAutoNum type="arabicPeriod"/>
            </a:pPr>
            <a:r>
              <a:rPr kumimoji="1" lang="zh-CN" altLang="en-US" sz="2000"/>
              <a:t>理解每个模式不是独立的实体是很重要的。</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a:extLst>
              <a:ext uri="{FF2B5EF4-FFF2-40B4-BE49-F238E27FC236}">
                <a16:creationId xmlns:a16="http://schemas.microsoft.com/office/drawing/2014/main" id="{1DE0B19D-5E1B-A83E-D949-DFFCBD8FB7A9}"/>
              </a:ext>
            </a:extLst>
          </p:cNvPr>
          <p:cNvSpPr>
            <a:spLocks noGrp="1" noChangeArrowheads="1"/>
          </p:cNvSpPr>
          <p:nvPr>
            <p:ph type="title"/>
          </p:nvPr>
        </p:nvSpPr>
        <p:spPr/>
        <p:txBody>
          <a:bodyPr/>
          <a:lstStyle/>
          <a:p>
            <a:r>
              <a:rPr kumimoji="1" lang="en-US" altLang="zh-CN"/>
              <a:t>11.2.3</a:t>
            </a:r>
            <a:r>
              <a:rPr kumimoji="1" lang="zh-CN" altLang="en-US"/>
              <a:t> 设计任务</a:t>
            </a:r>
          </a:p>
        </p:txBody>
      </p:sp>
      <p:sp>
        <p:nvSpPr>
          <p:cNvPr id="46082" name="内容占位符 2">
            <a:extLst>
              <a:ext uri="{FF2B5EF4-FFF2-40B4-BE49-F238E27FC236}">
                <a16:creationId xmlns:a16="http://schemas.microsoft.com/office/drawing/2014/main" id="{487B70F5-F6AE-7919-3DB3-70FB85199F4B}"/>
              </a:ext>
            </a:extLst>
          </p:cNvPr>
          <p:cNvSpPr>
            <a:spLocks noGrp="1" noChangeArrowheads="1"/>
          </p:cNvSpPr>
          <p:nvPr>
            <p:ph idx="1"/>
          </p:nvPr>
        </p:nvSpPr>
        <p:spPr>
          <a:xfrm>
            <a:off x="457200" y="1417638"/>
            <a:ext cx="8229600" cy="4708525"/>
          </a:xfrm>
        </p:spPr>
        <p:txBody>
          <a:bodyPr/>
          <a:lstStyle/>
          <a:p>
            <a:r>
              <a:rPr kumimoji="1" lang="zh-CN" altLang="en-US" sz="2800"/>
              <a:t>使用基于模式的设计思想时，实施的设计任务如下： </a:t>
            </a:r>
          </a:p>
          <a:p>
            <a:pPr lvl="1">
              <a:lnSpc>
                <a:spcPct val="100000"/>
              </a:lnSpc>
            </a:pPr>
            <a:r>
              <a:rPr kumimoji="1" lang="zh-CN" altLang="en-US" sz="2000"/>
              <a:t>检查需求模型，并开发问题的层次结构</a:t>
            </a:r>
          </a:p>
          <a:p>
            <a:pPr lvl="1">
              <a:lnSpc>
                <a:spcPct val="100000"/>
              </a:lnSpc>
            </a:pPr>
            <a:r>
              <a:rPr kumimoji="1" lang="zh-CN" altLang="en-US" sz="2000"/>
              <a:t>针对问题域，确定是否已经开发了可靠的模式语言</a:t>
            </a:r>
          </a:p>
          <a:p>
            <a:pPr lvl="1">
              <a:lnSpc>
                <a:spcPct val="100000"/>
              </a:lnSpc>
            </a:pPr>
            <a:r>
              <a:rPr kumimoji="1" lang="zh-CN" altLang="en-US" sz="2000"/>
              <a:t>从宏观问题开始设计，确定是否存在使用的一个或多个体系结构模式</a:t>
            </a:r>
          </a:p>
          <a:p>
            <a:pPr lvl="1">
              <a:lnSpc>
                <a:spcPct val="100000"/>
              </a:lnSpc>
            </a:pPr>
            <a:r>
              <a:rPr kumimoji="1" lang="zh-CN" altLang="en-US" sz="2000"/>
              <a:t>利用为体系结构模式提供的协作，检查子系统或构件问题，并查找合适的模式解决这些问题。</a:t>
            </a:r>
          </a:p>
          <a:p>
            <a:pPr lvl="1">
              <a:lnSpc>
                <a:spcPct val="100000"/>
              </a:lnSpc>
            </a:pPr>
            <a:r>
              <a:rPr kumimoji="1" lang="zh-CN" altLang="en-US" sz="2000"/>
              <a:t>重复步骤</a:t>
            </a:r>
            <a:r>
              <a:rPr kumimoji="1" lang="en-US" altLang="zh-CN" sz="2000"/>
              <a:t>2</a:t>
            </a:r>
            <a:r>
              <a:rPr kumimoji="1" lang="zh-CN" altLang="en-US" sz="2000"/>
              <a:t>～</a:t>
            </a:r>
            <a:r>
              <a:rPr kumimoji="1" lang="en-US" altLang="zh-CN" sz="2000"/>
              <a:t>4</a:t>
            </a:r>
            <a:r>
              <a:rPr kumimoji="1" lang="zh-CN" altLang="en-US" sz="2000"/>
              <a:t>，直到所有的宏观问题都得到了解决</a:t>
            </a:r>
          </a:p>
          <a:p>
            <a:pPr lvl="1">
              <a:lnSpc>
                <a:spcPct val="100000"/>
              </a:lnSpc>
            </a:pPr>
            <a:r>
              <a:rPr kumimoji="1" lang="zh-CN" altLang="en-US" sz="2000"/>
              <a:t>如果已经分离出了用户界面设计（几乎总是这种情况），那么为了找到合适的模式，查找多个用户界面设计模式库</a:t>
            </a:r>
          </a:p>
          <a:p>
            <a:pPr lvl="1">
              <a:lnSpc>
                <a:spcPct val="100000"/>
              </a:lnSpc>
            </a:pPr>
            <a:r>
              <a:rPr kumimoji="1" lang="zh-CN" altLang="en-US" sz="2000"/>
              <a:t>当从模式推倒到设计后，使用设计质量标准作为参考，对设计进行优化。</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a:extLst>
              <a:ext uri="{FF2B5EF4-FFF2-40B4-BE49-F238E27FC236}">
                <a16:creationId xmlns:a16="http://schemas.microsoft.com/office/drawing/2014/main" id="{F7401B42-5937-A809-A62A-A3398B50FA0E}"/>
              </a:ext>
            </a:extLst>
          </p:cNvPr>
          <p:cNvSpPr>
            <a:spLocks noGrp="1" noChangeArrowheads="1"/>
          </p:cNvSpPr>
          <p:nvPr>
            <p:ph type="title"/>
          </p:nvPr>
        </p:nvSpPr>
        <p:spPr/>
        <p:txBody>
          <a:bodyPr/>
          <a:lstStyle/>
          <a:p>
            <a:r>
              <a:rPr kumimoji="1" lang="en-US" altLang="zh-CN"/>
              <a:t>11.2.4</a:t>
            </a:r>
            <a:r>
              <a:rPr kumimoji="1" lang="zh-CN" altLang="en-US"/>
              <a:t> 建立模式组织表</a:t>
            </a:r>
          </a:p>
        </p:txBody>
      </p:sp>
      <p:sp>
        <p:nvSpPr>
          <p:cNvPr id="47106" name="内容占位符 3">
            <a:extLst>
              <a:ext uri="{FF2B5EF4-FFF2-40B4-BE49-F238E27FC236}">
                <a16:creationId xmlns:a16="http://schemas.microsoft.com/office/drawing/2014/main" id="{2756305B-AB15-1B5A-D92E-385314F99E49}"/>
              </a:ext>
            </a:extLst>
          </p:cNvPr>
          <p:cNvSpPr>
            <a:spLocks noGrp="1" noChangeArrowheads="1"/>
          </p:cNvSpPr>
          <p:nvPr>
            <p:ph idx="1"/>
          </p:nvPr>
        </p:nvSpPr>
        <p:spPr/>
        <p:txBody>
          <a:bodyPr/>
          <a:lstStyle/>
          <a:p>
            <a:endParaRPr lang="zh-CN" altLang="en-US"/>
          </a:p>
        </p:txBody>
      </p:sp>
      <p:pic>
        <p:nvPicPr>
          <p:cNvPr id="47107" name="图片 4">
            <a:extLst>
              <a:ext uri="{FF2B5EF4-FFF2-40B4-BE49-F238E27FC236}">
                <a16:creationId xmlns:a16="http://schemas.microsoft.com/office/drawing/2014/main" id="{881B6138-0DED-C32E-BFB5-32A1CBAC26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196975"/>
            <a:ext cx="8331200"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a:extLst>
              <a:ext uri="{FF2B5EF4-FFF2-40B4-BE49-F238E27FC236}">
                <a16:creationId xmlns:a16="http://schemas.microsoft.com/office/drawing/2014/main" id="{EF00668D-2156-3F69-8917-42DECD0261C4}"/>
              </a:ext>
            </a:extLst>
          </p:cNvPr>
          <p:cNvSpPr>
            <a:spLocks noGrp="1" noChangeArrowheads="1"/>
          </p:cNvSpPr>
          <p:nvPr>
            <p:ph type="title"/>
          </p:nvPr>
        </p:nvSpPr>
        <p:spPr/>
        <p:txBody>
          <a:bodyPr/>
          <a:lstStyle/>
          <a:p>
            <a:r>
              <a:rPr kumimoji="1" lang="en-US" altLang="zh-CN"/>
              <a:t>11.2.5</a:t>
            </a:r>
            <a:r>
              <a:rPr kumimoji="1" lang="zh-CN" altLang="en-US"/>
              <a:t> 常见设计错误</a:t>
            </a:r>
          </a:p>
        </p:txBody>
      </p:sp>
      <p:sp>
        <p:nvSpPr>
          <p:cNvPr id="48130" name="内容占位符 2">
            <a:extLst>
              <a:ext uri="{FF2B5EF4-FFF2-40B4-BE49-F238E27FC236}">
                <a16:creationId xmlns:a16="http://schemas.microsoft.com/office/drawing/2014/main" id="{6A43D60A-795E-B1B7-4DE3-41437B34FA12}"/>
              </a:ext>
            </a:extLst>
          </p:cNvPr>
          <p:cNvSpPr>
            <a:spLocks noGrp="1" noChangeArrowheads="1"/>
          </p:cNvSpPr>
          <p:nvPr>
            <p:ph idx="1"/>
          </p:nvPr>
        </p:nvSpPr>
        <p:spPr/>
        <p:txBody>
          <a:bodyPr/>
          <a:lstStyle/>
          <a:p>
            <a:r>
              <a:rPr kumimoji="1" lang="zh-CN" altLang="en-US" sz="2400"/>
              <a:t>在某些情况下，由于没有足够的时间去理解根本问题、问题所在环境及影响因素，所以，可能会选择看似正确但并不适合解决方案的模式。</a:t>
            </a:r>
          </a:p>
          <a:p>
            <a:r>
              <a:rPr kumimoji="1" lang="zh-CN" altLang="en-US" sz="2400"/>
              <a:t>一旦选择错误的模式就会决绝正式自己的错误，并强行适应模式。</a:t>
            </a:r>
          </a:p>
          <a:p>
            <a:pPr>
              <a:buFontTx/>
              <a:buNone/>
            </a:pPr>
            <a:r>
              <a:rPr kumimoji="1" lang="zh-CN" altLang="en-US" sz="2400"/>
              <a:t>可以避免错误吗？ </a:t>
            </a:r>
          </a:p>
          <a:p>
            <a:pPr>
              <a:buFontTx/>
              <a:buNone/>
            </a:pPr>
            <a:r>
              <a:rPr kumimoji="1" lang="en-US" altLang="zh-CN" sz="2400"/>
              <a:t>----</a:t>
            </a:r>
            <a:r>
              <a:rPr kumimoji="1" lang="zh-CN" altLang="en-US" sz="2400"/>
              <a:t>工作评审</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a:extLst>
              <a:ext uri="{FF2B5EF4-FFF2-40B4-BE49-F238E27FC236}">
                <a16:creationId xmlns:a16="http://schemas.microsoft.com/office/drawing/2014/main" id="{07C45E69-D399-04B9-51ED-1C0EDAAC06DE}"/>
              </a:ext>
            </a:extLst>
          </p:cNvPr>
          <p:cNvSpPr>
            <a:spLocks noGrp="1" noChangeArrowheads="1"/>
          </p:cNvSpPr>
          <p:nvPr>
            <p:ph type="title"/>
          </p:nvPr>
        </p:nvSpPr>
        <p:spPr/>
        <p:txBody>
          <a:bodyPr/>
          <a:lstStyle/>
          <a:p>
            <a:r>
              <a:rPr kumimoji="1" lang="en-US" altLang="zh-CN"/>
              <a:t>11.2.6</a:t>
            </a:r>
            <a:r>
              <a:rPr kumimoji="1" lang="zh-CN" altLang="en-US"/>
              <a:t> </a:t>
            </a:r>
            <a:r>
              <a:rPr kumimoji="1" lang="en-US" altLang="zh-CN"/>
              <a:t>WebApp</a:t>
            </a:r>
            <a:r>
              <a:rPr kumimoji="1" lang="zh-CN" altLang="en-US"/>
              <a:t>设计模式</a:t>
            </a:r>
          </a:p>
        </p:txBody>
      </p:sp>
      <p:sp>
        <p:nvSpPr>
          <p:cNvPr id="49154" name="内容占位符 2">
            <a:extLst>
              <a:ext uri="{FF2B5EF4-FFF2-40B4-BE49-F238E27FC236}">
                <a16:creationId xmlns:a16="http://schemas.microsoft.com/office/drawing/2014/main" id="{69C097FF-863B-9005-6D4B-FEE2F0B700C3}"/>
              </a:ext>
            </a:extLst>
          </p:cNvPr>
          <p:cNvSpPr>
            <a:spLocks noGrp="1" noChangeArrowheads="1"/>
          </p:cNvSpPr>
          <p:nvPr>
            <p:ph idx="1"/>
          </p:nvPr>
        </p:nvSpPr>
        <p:spPr/>
        <p:txBody>
          <a:bodyPr/>
          <a:lstStyle/>
          <a:p>
            <a:r>
              <a:rPr kumimoji="1" lang="zh-CN" altLang="en-US" sz="2800"/>
              <a:t>设计焦点：标识着设计模式的哪个方面是相关的</a:t>
            </a:r>
          </a:p>
          <a:p>
            <a:r>
              <a:rPr kumimoji="1" lang="zh-CN" altLang="en-US" sz="2800"/>
              <a:t>可以按以下设计焦点的级别对</a:t>
            </a:r>
            <a:r>
              <a:rPr kumimoji="1" lang="en-US" altLang="zh-CN" sz="2800"/>
              <a:t>WebApp</a:t>
            </a:r>
            <a:r>
              <a:rPr kumimoji="1" lang="zh-CN" altLang="en-US" sz="2800"/>
              <a:t>模式进行分类：</a:t>
            </a:r>
          </a:p>
          <a:p>
            <a:pPr lvl="1">
              <a:lnSpc>
                <a:spcPct val="100000"/>
              </a:lnSpc>
            </a:pPr>
            <a:r>
              <a:rPr kumimoji="1" lang="zh-CN" altLang="en-US"/>
              <a:t>信息体系结构模式</a:t>
            </a:r>
          </a:p>
          <a:p>
            <a:pPr lvl="1">
              <a:lnSpc>
                <a:spcPct val="100000"/>
              </a:lnSpc>
            </a:pPr>
            <a:r>
              <a:rPr kumimoji="1" lang="zh-CN" altLang="en-US"/>
              <a:t>导航模式</a:t>
            </a:r>
          </a:p>
          <a:p>
            <a:pPr lvl="1">
              <a:lnSpc>
                <a:spcPct val="100000"/>
              </a:lnSpc>
            </a:pPr>
            <a:r>
              <a:rPr kumimoji="1" lang="zh-CN" altLang="en-US"/>
              <a:t>交互模式</a:t>
            </a:r>
          </a:p>
          <a:p>
            <a:pPr lvl="1">
              <a:lnSpc>
                <a:spcPct val="100000"/>
              </a:lnSpc>
            </a:pPr>
            <a:r>
              <a:rPr kumimoji="1" lang="zh-CN" altLang="en-US"/>
              <a:t>表示模式</a:t>
            </a:r>
          </a:p>
          <a:p>
            <a:pPr lvl="1">
              <a:lnSpc>
                <a:spcPct val="100000"/>
              </a:lnSpc>
            </a:pPr>
            <a:r>
              <a:rPr kumimoji="1" lang="zh-CN" altLang="en-US"/>
              <a:t>功能模式</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a:extLst>
              <a:ext uri="{FF2B5EF4-FFF2-40B4-BE49-F238E27FC236}">
                <a16:creationId xmlns:a16="http://schemas.microsoft.com/office/drawing/2014/main" id="{8FF9CA51-92C1-6F76-F47B-51DE0FDFA1DE}"/>
              </a:ext>
            </a:extLst>
          </p:cNvPr>
          <p:cNvSpPr>
            <a:spLocks noGrp="1" noChangeArrowheads="1"/>
          </p:cNvSpPr>
          <p:nvPr>
            <p:ph type="title"/>
          </p:nvPr>
        </p:nvSpPr>
        <p:spPr/>
        <p:txBody>
          <a:bodyPr/>
          <a:lstStyle/>
          <a:p>
            <a:r>
              <a:rPr kumimoji="1" lang="en-US" altLang="zh-CN"/>
              <a:t>11.2.7</a:t>
            </a:r>
            <a:r>
              <a:rPr kumimoji="1" lang="zh-CN" altLang="en-US"/>
              <a:t> 移动</a:t>
            </a:r>
            <a:r>
              <a:rPr kumimoji="1" lang="en-US" altLang="zh-CN"/>
              <a:t>App</a:t>
            </a:r>
            <a:r>
              <a:rPr kumimoji="1" lang="zh-CN" altLang="en-US"/>
              <a:t>模式</a:t>
            </a:r>
          </a:p>
        </p:txBody>
      </p:sp>
      <p:sp>
        <p:nvSpPr>
          <p:cNvPr id="50178" name="内容占位符 2">
            <a:extLst>
              <a:ext uri="{FF2B5EF4-FFF2-40B4-BE49-F238E27FC236}">
                <a16:creationId xmlns:a16="http://schemas.microsoft.com/office/drawing/2014/main" id="{912C9A9E-0FE3-C904-CFC4-670193AAE442}"/>
              </a:ext>
            </a:extLst>
          </p:cNvPr>
          <p:cNvSpPr>
            <a:spLocks noGrp="1" noChangeArrowheads="1"/>
          </p:cNvSpPr>
          <p:nvPr>
            <p:ph idx="1"/>
          </p:nvPr>
        </p:nvSpPr>
        <p:spPr/>
        <p:txBody>
          <a:bodyPr/>
          <a:lstStyle/>
          <a:p>
            <a:r>
              <a:rPr kumimoji="1" lang="zh-CN" altLang="en-US" sz="2800"/>
              <a:t>从本质上说，移动</a:t>
            </a:r>
            <a:r>
              <a:rPr kumimoji="1" lang="en-US" altLang="zh-CN" sz="2800"/>
              <a:t>APP</a:t>
            </a:r>
            <a:r>
              <a:rPr kumimoji="1" lang="zh-CN" altLang="en-US" sz="2800"/>
              <a:t>都是关于界面的。在许多情况下，移动用户界面模式在各种不同的应用程序类别中表示为一组“最佳的”屏幕图像。</a:t>
            </a:r>
          </a:p>
          <a:p>
            <a:r>
              <a:rPr kumimoji="1" lang="zh-CN" altLang="en-US" sz="2800"/>
              <a:t>典型的例子：</a:t>
            </a:r>
          </a:p>
          <a:p>
            <a:pPr lvl="1">
              <a:lnSpc>
                <a:spcPct val="100000"/>
              </a:lnSpc>
            </a:pPr>
            <a:r>
              <a:rPr kumimoji="1" lang="zh-CN" altLang="en-US" sz="2000"/>
              <a:t>登陆屏幕</a:t>
            </a:r>
          </a:p>
          <a:p>
            <a:pPr lvl="1">
              <a:lnSpc>
                <a:spcPct val="100000"/>
              </a:lnSpc>
            </a:pPr>
            <a:r>
              <a:rPr kumimoji="1" lang="zh-CN" altLang="en-US" sz="2000"/>
              <a:t>地图</a:t>
            </a:r>
          </a:p>
          <a:p>
            <a:pPr lvl="1">
              <a:lnSpc>
                <a:spcPct val="100000"/>
              </a:lnSpc>
            </a:pPr>
            <a:r>
              <a:rPr kumimoji="1" lang="zh-CN" altLang="en-US" sz="2000"/>
              <a:t>漂浮选单</a:t>
            </a:r>
          </a:p>
          <a:p>
            <a:pPr lvl="1">
              <a:lnSpc>
                <a:spcPct val="100000"/>
              </a:lnSpc>
            </a:pPr>
            <a:r>
              <a:rPr kumimoji="1" lang="zh-CN" altLang="en-US" sz="2000"/>
              <a:t>注册流程</a:t>
            </a:r>
          </a:p>
          <a:p>
            <a:pPr lvl="1">
              <a:lnSpc>
                <a:spcPct val="100000"/>
              </a:lnSpc>
            </a:pPr>
            <a:r>
              <a:rPr kumimoji="1" lang="zh-CN" altLang="en-US" sz="2000"/>
              <a:t>自定义选项卡导航</a:t>
            </a:r>
          </a:p>
          <a:p>
            <a:pPr lvl="1">
              <a:lnSpc>
                <a:spcPct val="100000"/>
              </a:lnSpc>
            </a:pPr>
            <a:r>
              <a:rPr kumimoji="1" lang="zh-CN" altLang="en-US" sz="2000"/>
              <a:t>邀请</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a:extLst>
              <a:ext uri="{FF2B5EF4-FFF2-40B4-BE49-F238E27FC236}">
                <a16:creationId xmlns:a16="http://schemas.microsoft.com/office/drawing/2014/main" id="{0601C18C-C490-1CC0-4829-963643AD85C8}"/>
              </a:ext>
            </a:extLst>
          </p:cNvPr>
          <p:cNvSpPr>
            <a:spLocks noGrp="1" noChangeArrowheads="1"/>
          </p:cNvSpPr>
          <p:nvPr>
            <p:ph type="title"/>
          </p:nvPr>
        </p:nvSpPr>
        <p:spPr/>
        <p:txBody>
          <a:bodyPr/>
          <a:lstStyle/>
          <a:p>
            <a:endParaRPr kumimoji="1" lang="zh-CN" altLang="en-US"/>
          </a:p>
        </p:txBody>
      </p:sp>
      <p:sp>
        <p:nvSpPr>
          <p:cNvPr id="51202" name="内容占位符 1">
            <a:extLst>
              <a:ext uri="{FF2B5EF4-FFF2-40B4-BE49-F238E27FC236}">
                <a16:creationId xmlns:a16="http://schemas.microsoft.com/office/drawing/2014/main" id="{4A196636-A0B3-708E-E311-EF8AAD96D804}"/>
              </a:ext>
            </a:extLst>
          </p:cNvPr>
          <p:cNvSpPr>
            <a:spLocks noGrp="1" noChangeArrowheads="1"/>
          </p:cNvSpPr>
          <p:nvPr>
            <p:ph idx="1"/>
          </p:nvPr>
        </p:nvSpPr>
        <p:spPr/>
        <p:txBody>
          <a:bodyPr/>
          <a:lstStyle/>
          <a:p>
            <a:endParaRPr lang="zh-CN" altLang="en-US"/>
          </a:p>
        </p:txBody>
      </p:sp>
      <p:pic>
        <p:nvPicPr>
          <p:cNvPr id="51203" name="图片 3">
            <a:extLst>
              <a:ext uri="{FF2B5EF4-FFF2-40B4-BE49-F238E27FC236}">
                <a16:creationId xmlns:a16="http://schemas.microsoft.com/office/drawing/2014/main" id="{22B17D1F-0AC8-FF4F-7435-2CBE8E9BCE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274638"/>
            <a:ext cx="584835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文本框 4">
            <a:extLst>
              <a:ext uri="{FF2B5EF4-FFF2-40B4-BE49-F238E27FC236}">
                <a16:creationId xmlns:a16="http://schemas.microsoft.com/office/drawing/2014/main" id="{52ED0517-79B1-B221-EB13-E86F21A0E579}"/>
              </a:ext>
            </a:extLst>
          </p:cNvPr>
          <p:cNvSpPr txBox="1">
            <a:spLocks noChangeArrowheads="1"/>
          </p:cNvSpPr>
          <p:nvPr/>
        </p:nvSpPr>
        <p:spPr bwMode="auto">
          <a:xfrm>
            <a:off x="827088" y="5732463"/>
            <a:ext cx="77771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t>移动</a:t>
            </a:r>
            <a:r>
              <a:rPr lang="en-US" altLang="zh-CN" sz="1800"/>
              <a:t>APP</a:t>
            </a:r>
            <a:r>
              <a:rPr lang="zh-CN" altLang="en-US" sz="1800"/>
              <a:t>的常见的几种导航形式 </a:t>
            </a:r>
            <a:r>
              <a:rPr lang="en-US" altLang="zh-CN" sz="1800"/>
              <a:t>http://www.jianshu.com/p/aafd9d25bfc3</a:t>
            </a:r>
            <a:endParaRPr lang="zh-CN" altLang="en-US" sz="1800"/>
          </a:p>
          <a:p>
            <a:pPr>
              <a:lnSpc>
                <a:spcPct val="100000"/>
              </a:lnSpc>
              <a:spcBef>
                <a:spcPct val="0"/>
              </a:spcBef>
              <a:buFontTx/>
              <a:buNone/>
            </a:pPr>
            <a:br>
              <a:rPr lang="zh-CN" altLang="en-US" sz="1800"/>
            </a:br>
            <a:endParaRPr lang="zh-CN" altLang="en-US"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a:extLst>
              <a:ext uri="{FF2B5EF4-FFF2-40B4-BE49-F238E27FC236}">
                <a16:creationId xmlns:a16="http://schemas.microsoft.com/office/drawing/2014/main" id="{2C35D951-9007-20DA-4277-537E71D679CA}"/>
              </a:ext>
            </a:extLst>
          </p:cNvPr>
          <p:cNvSpPr>
            <a:spLocks noGrp="1" noChangeArrowheads="1"/>
          </p:cNvSpPr>
          <p:nvPr>
            <p:ph type="title"/>
          </p:nvPr>
        </p:nvSpPr>
        <p:spPr/>
        <p:txBody>
          <a:bodyPr/>
          <a:lstStyle/>
          <a:p>
            <a:r>
              <a:rPr kumimoji="1" lang="zh-CN" altLang="en-US"/>
              <a:t>详细设计说明书举例</a:t>
            </a:r>
          </a:p>
        </p:txBody>
      </p:sp>
      <p:sp>
        <p:nvSpPr>
          <p:cNvPr id="52226" name="内容占位符 2">
            <a:extLst>
              <a:ext uri="{FF2B5EF4-FFF2-40B4-BE49-F238E27FC236}">
                <a16:creationId xmlns:a16="http://schemas.microsoft.com/office/drawing/2014/main" id="{AFE8D37B-F0A1-DEB0-3628-6FF392540432}"/>
              </a:ext>
            </a:extLst>
          </p:cNvPr>
          <p:cNvSpPr>
            <a:spLocks noGrp="1" noChangeArrowheads="1"/>
          </p:cNvSpPr>
          <p:nvPr>
            <p:ph idx="1"/>
          </p:nvPr>
        </p:nvSpPr>
        <p:spPr/>
        <p:txBody>
          <a:bodyPr/>
          <a:lstStyle/>
          <a:p>
            <a:r>
              <a:rPr kumimoji="1" lang="zh-CN" altLang="en-US">
                <a:hlinkClick r:id="rId2"/>
              </a:rPr>
              <a:t>详细设计说明书模版</a:t>
            </a:r>
            <a:endParaRPr kumimoji="1" lang="en-US" altLang="zh-CN"/>
          </a:p>
          <a:p>
            <a:r>
              <a:rPr kumimoji="1" lang="zh-CN" altLang="en-US">
                <a:hlinkClick r:id="rId3"/>
              </a:rPr>
              <a:t>详细设计说明书举例</a:t>
            </a:r>
            <a:endParaRPr kumimoji="1" lang="en-US" altLang="zh-CN"/>
          </a:p>
          <a:p>
            <a:r>
              <a:rPr kumimoji="1" lang="zh-CN" altLang="en-US">
                <a:hlinkClick r:id="rId4"/>
              </a:rPr>
              <a:t>详细设计说明书举例</a:t>
            </a:r>
            <a:r>
              <a:rPr kumimoji="1" lang="en-US" altLang="zh-CN">
                <a:hlinkClick r:id="rId4"/>
              </a:rPr>
              <a:t>2</a:t>
            </a:r>
            <a:endParaRPr kumimoji="1" lang="en-US" altLang="zh-CN"/>
          </a:p>
          <a:p>
            <a:r>
              <a:rPr kumimoji="1" lang="zh-CN" altLang="en-US">
                <a:hlinkClick r:id="rId5"/>
              </a:rPr>
              <a:t>详细设计说明书举例</a:t>
            </a:r>
            <a:r>
              <a:rPr kumimoji="1" lang="en-US" altLang="zh-CN">
                <a:hlinkClick r:id="rId5"/>
              </a:rPr>
              <a:t>3</a:t>
            </a:r>
            <a:endParaRPr kumimoji="1" lang="zh-CN" altLang="en-US"/>
          </a:p>
          <a:p>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a:extLst>
              <a:ext uri="{FF2B5EF4-FFF2-40B4-BE49-F238E27FC236}">
                <a16:creationId xmlns:a16="http://schemas.microsoft.com/office/drawing/2014/main" id="{0DA2A4CF-E582-2097-EC05-EBD1ACAF8D65}"/>
              </a:ext>
            </a:extLst>
          </p:cNvPr>
          <p:cNvSpPr>
            <a:spLocks noGrp="1" noChangeArrowheads="1"/>
          </p:cNvSpPr>
          <p:nvPr>
            <p:ph type="title"/>
          </p:nvPr>
        </p:nvSpPr>
        <p:spPr/>
        <p:txBody>
          <a:bodyPr/>
          <a:lstStyle/>
          <a:p>
            <a:r>
              <a:rPr kumimoji="1" lang="en-US" altLang="zh-CN"/>
              <a:t>11.1</a:t>
            </a:r>
            <a:r>
              <a:rPr kumimoji="1" lang="zh-CN" altLang="en-US"/>
              <a:t>  设计模式（续）</a:t>
            </a:r>
          </a:p>
        </p:txBody>
      </p:sp>
      <p:sp>
        <p:nvSpPr>
          <p:cNvPr id="17410" name="内容占位符 2">
            <a:extLst>
              <a:ext uri="{FF2B5EF4-FFF2-40B4-BE49-F238E27FC236}">
                <a16:creationId xmlns:a16="http://schemas.microsoft.com/office/drawing/2014/main" id="{E700321E-3DB1-AE4E-4F02-423939C5075D}"/>
              </a:ext>
            </a:extLst>
          </p:cNvPr>
          <p:cNvSpPr>
            <a:spLocks noGrp="1" noChangeArrowheads="1"/>
          </p:cNvSpPr>
          <p:nvPr>
            <p:ph idx="1"/>
          </p:nvPr>
        </p:nvSpPr>
        <p:spPr/>
        <p:txBody>
          <a:bodyPr/>
          <a:lstStyle/>
          <a:p>
            <a:r>
              <a:rPr kumimoji="1" lang="zh-CN" altLang="en-US" sz="2800" dirty="0"/>
              <a:t>设计描述可以描述为“表示上下文、问题和解决方案”三者之间关系的三部分规则。</a:t>
            </a:r>
          </a:p>
          <a:p>
            <a:r>
              <a:rPr kumimoji="1" lang="zh-CN" altLang="en-US" sz="2800" dirty="0"/>
              <a:t>只有适合问题所处环境的解决方案才是有效的。</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内容占位符 2">
            <a:extLst>
              <a:ext uri="{FF2B5EF4-FFF2-40B4-BE49-F238E27FC236}">
                <a16:creationId xmlns:a16="http://schemas.microsoft.com/office/drawing/2014/main" id="{188801CE-A425-65D0-94E6-FBEE2374F1D8}"/>
              </a:ext>
            </a:extLst>
          </p:cNvPr>
          <p:cNvSpPr>
            <a:spLocks noGrp="1" noChangeArrowheads="1"/>
          </p:cNvSpPr>
          <p:nvPr>
            <p:ph idx="1"/>
          </p:nvPr>
        </p:nvSpPr>
        <p:spPr>
          <a:xfrm>
            <a:off x="257175" y="549275"/>
            <a:ext cx="8491538" cy="5864225"/>
          </a:xfrm>
        </p:spPr>
        <p:txBody>
          <a:bodyPr/>
          <a:lstStyle/>
          <a:p>
            <a:r>
              <a:rPr kumimoji="1" lang="en-US" altLang="zh-CN" sz="2800" dirty="0" err="1"/>
              <a:t>Coplien</a:t>
            </a:r>
            <a:r>
              <a:rPr kumimoji="1" lang="zh-CN" altLang="en-US" sz="2800" dirty="0"/>
              <a:t>用以下的方式描述了有效的设计模式的特点： </a:t>
            </a:r>
          </a:p>
          <a:p>
            <a:pPr lvl="1">
              <a:lnSpc>
                <a:spcPct val="100000"/>
              </a:lnSpc>
            </a:pPr>
            <a:r>
              <a:rPr kumimoji="1" lang="zh-CN" altLang="en-US" sz="2400" dirty="0"/>
              <a:t>设计模式可以解决问题，不只是抽象的原则或策略</a:t>
            </a:r>
          </a:p>
          <a:p>
            <a:pPr lvl="1">
              <a:lnSpc>
                <a:spcPct val="100000"/>
              </a:lnSpc>
            </a:pPr>
            <a:r>
              <a:rPr kumimoji="1" lang="zh-CN" altLang="en-US" sz="2400" dirty="0"/>
              <a:t>设计模式是已经得到验证的概念，借助于踪迹记录捕捉解决方案。</a:t>
            </a:r>
          </a:p>
          <a:p>
            <a:pPr lvl="1">
              <a:lnSpc>
                <a:spcPct val="100000"/>
              </a:lnSpc>
            </a:pPr>
            <a:r>
              <a:rPr kumimoji="1" lang="zh-CN" altLang="en-US" sz="2400" dirty="0"/>
              <a:t>解决方案并不明显，试图从基本原理导出方案，最好的模式会间接产生问题的解决方案。</a:t>
            </a:r>
          </a:p>
          <a:p>
            <a:pPr lvl="1">
              <a:lnSpc>
                <a:spcPct val="100000"/>
              </a:lnSpc>
            </a:pPr>
            <a:r>
              <a:rPr kumimoji="1" lang="zh-CN" altLang="en-US" sz="2400" dirty="0"/>
              <a:t>设计模式描述关系，不止描述模块，且描述系统结构和机制。</a:t>
            </a:r>
          </a:p>
          <a:p>
            <a:pPr lvl="1">
              <a:lnSpc>
                <a:spcPct val="100000"/>
              </a:lnSpc>
            </a:pPr>
            <a:r>
              <a:rPr kumimoji="1" lang="zh-CN" altLang="en-US" sz="2400" dirty="0"/>
              <a:t>模式具有显著的人性化元素（将人工干预降到最少） ，改善人的生活质量，具有美学和实用性。</a:t>
            </a:r>
          </a:p>
          <a:p>
            <a:pPr lvl="1"/>
            <a:endParaRPr kumimoji="1" lang="zh-CN" altLang="en-US" sz="2400" dirty="0"/>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a:extLst>
              <a:ext uri="{FF2B5EF4-FFF2-40B4-BE49-F238E27FC236}">
                <a16:creationId xmlns:a16="http://schemas.microsoft.com/office/drawing/2014/main" id="{612B3348-8464-5E83-06F2-E517424C6E7F}"/>
              </a:ext>
            </a:extLst>
          </p:cNvPr>
          <p:cNvSpPr>
            <a:spLocks noGrp="1" noChangeArrowheads="1"/>
          </p:cNvSpPr>
          <p:nvPr>
            <p:ph type="title"/>
          </p:nvPr>
        </p:nvSpPr>
        <p:spPr/>
        <p:txBody>
          <a:bodyPr/>
          <a:lstStyle/>
          <a:p>
            <a:r>
              <a:rPr kumimoji="1" lang="en-US" altLang="zh-CN"/>
              <a:t>11.1.1</a:t>
            </a:r>
            <a:r>
              <a:rPr kumimoji="1" lang="zh-CN" altLang="en-US"/>
              <a:t> 模式的种类</a:t>
            </a:r>
          </a:p>
        </p:txBody>
      </p:sp>
      <p:sp>
        <p:nvSpPr>
          <p:cNvPr id="19458" name="内容占位符 2">
            <a:extLst>
              <a:ext uri="{FF2B5EF4-FFF2-40B4-BE49-F238E27FC236}">
                <a16:creationId xmlns:a16="http://schemas.microsoft.com/office/drawing/2014/main" id="{528C2189-ECEA-4EA0-2EED-5B351838B575}"/>
              </a:ext>
            </a:extLst>
          </p:cNvPr>
          <p:cNvSpPr>
            <a:spLocks noGrp="1" noChangeArrowheads="1"/>
          </p:cNvSpPr>
          <p:nvPr>
            <p:ph idx="1"/>
          </p:nvPr>
        </p:nvSpPr>
        <p:spPr>
          <a:xfrm>
            <a:off x="457200" y="1600200"/>
            <a:ext cx="8507413" cy="4525963"/>
          </a:xfrm>
        </p:spPr>
        <p:txBody>
          <a:bodyPr/>
          <a:lstStyle/>
          <a:p>
            <a:r>
              <a:rPr kumimoji="1" lang="zh-CN" altLang="en-US">
                <a:solidFill>
                  <a:srgbClr val="FF0000"/>
                </a:solidFill>
              </a:rPr>
              <a:t>无生产力</a:t>
            </a:r>
            <a:r>
              <a:rPr kumimoji="1" lang="en-US" altLang="zh-CN">
                <a:solidFill>
                  <a:srgbClr val="FF0000"/>
                </a:solidFill>
              </a:rPr>
              <a:t>(nongenerative)</a:t>
            </a:r>
            <a:r>
              <a:rPr kumimoji="1" lang="zh-CN" altLang="en-US">
                <a:solidFill>
                  <a:srgbClr val="FF0000"/>
                </a:solidFill>
              </a:rPr>
              <a:t>的模式</a:t>
            </a:r>
            <a:endParaRPr kumimoji="1" lang="en-US" altLang="zh-CN">
              <a:solidFill>
                <a:srgbClr val="FF0000"/>
              </a:solidFill>
            </a:endParaRPr>
          </a:p>
          <a:p>
            <a:pPr lvl="1"/>
            <a:r>
              <a:rPr kumimoji="1" lang="zh-CN" altLang="en-US"/>
              <a:t>只描述问题和背景，但不提供明确的解决方案。</a:t>
            </a:r>
          </a:p>
          <a:p>
            <a:r>
              <a:rPr kumimoji="1" lang="zh-CN" altLang="en-US">
                <a:solidFill>
                  <a:srgbClr val="FF0000"/>
                </a:solidFill>
              </a:rPr>
              <a:t>有生产力</a:t>
            </a:r>
            <a:r>
              <a:rPr kumimoji="1" lang="en-US" altLang="zh-CN">
                <a:solidFill>
                  <a:srgbClr val="FF0000"/>
                </a:solidFill>
              </a:rPr>
              <a:t>(generative)</a:t>
            </a:r>
            <a:r>
              <a:rPr kumimoji="1" lang="zh-CN" altLang="en-US">
                <a:solidFill>
                  <a:srgbClr val="FF0000"/>
                </a:solidFill>
              </a:rPr>
              <a:t>的模式</a:t>
            </a:r>
          </a:p>
          <a:p>
            <a:pPr lvl="1"/>
            <a:r>
              <a:rPr kumimoji="1" lang="zh-CN" altLang="en-US"/>
              <a:t>识别能描述系统中重要的和可重复方面的模式</a:t>
            </a:r>
          </a:p>
          <a:p>
            <a:r>
              <a:rPr kumimoji="1" lang="zh-CN" altLang="en-US" sz="2000"/>
              <a:t>有时我们称之为</a:t>
            </a:r>
            <a:r>
              <a:rPr kumimoji="1" lang="zh-CN" altLang="en-US" sz="2000">
                <a:solidFill>
                  <a:srgbClr val="FF0000"/>
                </a:solidFill>
              </a:rPr>
              <a:t>生产性</a:t>
            </a:r>
            <a:r>
              <a:rPr kumimoji="1" lang="zh-CN" altLang="en-US" sz="2000"/>
              <a:t>，“就是连续应用几种模式，每种模式都封装自己的问题和影响因素，更大的解决方案是以一些较小的解决方案的形式间接地表现出来的”</a:t>
            </a:r>
          </a:p>
          <a:p>
            <a:pPr lvl="1"/>
            <a:endParaRPr kumimoji="1" lang="zh-CN" altLang="en-US"/>
          </a:p>
          <a:p>
            <a:pPr lvl="1"/>
            <a:endParaRPr kumimoji="1" lang="en-US" altLang="zh-CN"/>
          </a:p>
          <a:p>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a:extLst>
              <a:ext uri="{FF2B5EF4-FFF2-40B4-BE49-F238E27FC236}">
                <a16:creationId xmlns:a16="http://schemas.microsoft.com/office/drawing/2014/main" id="{B5FABEF6-73D5-9D62-E5D5-528EE540DF77}"/>
              </a:ext>
            </a:extLst>
          </p:cNvPr>
          <p:cNvSpPr>
            <a:spLocks noGrp="1" noChangeArrowheads="1"/>
          </p:cNvSpPr>
          <p:nvPr>
            <p:ph type="title"/>
          </p:nvPr>
        </p:nvSpPr>
        <p:spPr/>
        <p:txBody>
          <a:bodyPr/>
          <a:lstStyle/>
          <a:p>
            <a:r>
              <a:rPr kumimoji="1" lang="en-US" altLang="zh-CN"/>
              <a:t>11.1.1</a:t>
            </a:r>
            <a:r>
              <a:rPr kumimoji="1" lang="zh-CN" altLang="en-US"/>
              <a:t> 模式的种类（续）</a:t>
            </a:r>
          </a:p>
        </p:txBody>
      </p:sp>
      <p:sp>
        <p:nvSpPr>
          <p:cNvPr id="20482" name="内容占位符 2">
            <a:extLst>
              <a:ext uri="{FF2B5EF4-FFF2-40B4-BE49-F238E27FC236}">
                <a16:creationId xmlns:a16="http://schemas.microsoft.com/office/drawing/2014/main" id="{7B60E71E-B764-F72B-A6D6-3C6E5E4163D4}"/>
              </a:ext>
            </a:extLst>
          </p:cNvPr>
          <p:cNvSpPr>
            <a:spLocks noGrp="1" noChangeArrowheads="1"/>
          </p:cNvSpPr>
          <p:nvPr>
            <p:ph idx="1"/>
          </p:nvPr>
        </p:nvSpPr>
        <p:spPr>
          <a:xfrm>
            <a:off x="457200" y="1600200"/>
            <a:ext cx="8867775" cy="5429250"/>
          </a:xfrm>
        </p:spPr>
        <p:txBody>
          <a:bodyPr/>
          <a:lstStyle/>
          <a:p>
            <a:pPr>
              <a:lnSpc>
                <a:spcPct val="130000"/>
              </a:lnSpc>
              <a:buFont typeface="Arial" panose="020B0604020202020204" pitchFamily="34" charset="0"/>
              <a:buAutoNum type="arabicPeriod"/>
            </a:pPr>
            <a:r>
              <a:rPr kumimoji="1" lang="zh-CN" altLang="en-US" sz="2000" dirty="0"/>
              <a:t>体系结构模式</a:t>
            </a:r>
          </a:p>
          <a:p>
            <a:pPr lvl="1">
              <a:lnSpc>
                <a:spcPct val="130000"/>
              </a:lnSpc>
            </a:pPr>
            <a:r>
              <a:rPr kumimoji="1" lang="zh-CN" altLang="en-US" sz="1500" dirty="0"/>
              <a:t>描述了很多可以用结构化方法解决的设计问题</a:t>
            </a:r>
          </a:p>
          <a:p>
            <a:pPr>
              <a:lnSpc>
                <a:spcPct val="130000"/>
              </a:lnSpc>
              <a:buFont typeface="Arial" panose="020B0604020202020204" pitchFamily="34" charset="0"/>
              <a:buAutoNum type="arabicPeriod"/>
            </a:pPr>
            <a:r>
              <a:rPr kumimoji="1" lang="zh-CN" altLang="en-US" sz="2000" dirty="0"/>
              <a:t>数据模式</a:t>
            </a:r>
          </a:p>
          <a:p>
            <a:pPr lvl="1">
              <a:lnSpc>
                <a:spcPct val="130000"/>
              </a:lnSpc>
            </a:pPr>
            <a:r>
              <a:rPr kumimoji="1" lang="zh-CN" altLang="en-US" sz="1500" dirty="0"/>
              <a:t>描述了重现的面向数据的问题以及涌来解决这些问题的数据建模解决方案</a:t>
            </a:r>
          </a:p>
          <a:p>
            <a:pPr>
              <a:lnSpc>
                <a:spcPct val="130000"/>
              </a:lnSpc>
              <a:buFont typeface="Arial" panose="020B0604020202020204" pitchFamily="34" charset="0"/>
              <a:buAutoNum type="arabicPeriod"/>
            </a:pPr>
            <a:r>
              <a:rPr kumimoji="1" lang="zh-CN" altLang="en-US" sz="2000" dirty="0"/>
              <a:t>构件模式</a:t>
            </a:r>
          </a:p>
          <a:p>
            <a:pPr lvl="1">
              <a:lnSpc>
                <a:spcPct val="130000"/>
              </a:lnSpc>
            </a:pPr>
            <a:r>
              <a:rPr kumimoji="1" lang="zh-CN" altLang="en-US" sz="1500" dirty="0"/>
              <a:t>涉及与开发子系统和构件相关的问题、它们之间相互通信的方式以及它们在一个较大的体系中的位置。</a:t>
            </a:r>
          </a:p>
          <a:p>
            <a:pPr>
              <a:lnSpc>
                <a:spcPct val="130000"/>
              </a:lnSpc>
              <a:buFont typeface="Arial" panose="020B0604020202020204" pitchFamily="34" charset="0"/>
              <a:buAutoNum type="arabicPeriod"/>
            </a:pPr>
            <a:r>
              <a:rPr kumimoji="1" lang="zh-CN" altLang="en-US" sz="2000" dirty="0"/>
              <a:t>界面设计模式</a:t>
            </a:r>
          </a:p>
          <a:p>
            <a:pPr lvl="1">
              <a:lnSpc>
                <a:spcPct val="130000"/>
              </a:lnSpc>
            </a:pPr>
            <a:r>
              <a:rPr kumimoji="1" lang="zh-CN" altLang="en-US" sz="1800" dirty="0"/>
              <a:t>描述公共用户界面问题及具有影响因素的解决方案。</a:t>
            </a:r>
          </a:p>
          <a:p>
            <a:pPr>
              <a:lnSpc>
                <a:spcPct val="130000"/>
              </a:lnSpc>
              <a:buFont typeface="Arial" panose="020B0604020202020204" pitchFamily="34" charset="0"/>
              <a:buAutoNum type="arabicPeriod"/>
            </a:pPr>
            <a:r>
              <a:rPr kumimoji="1" lang="en-US" altLang="zh-CN" sz="2000" dirty="0"/>
              <a:t>WebApp</a:t>
            </a:r>
            <a:r>
              <a:rPr kumimoji="1" lang="zh-CN" altLang="en-US" sz="2000" dirty="0"/>
              <a:t>模式</a:t>
            </a:r>
          </a:p>
          <a:p>
            <a:pPr lvl="1">
              <a:lnSpc>
                <a:spcPct val="130000"/>
              </a:lnSpc>
            </a:pPr>
            <a:r>
              <a:rPr kumimoji="1" lang="zh-CN" altLang="en-US" sz="1800" dirty="0"/>
              <a:t>解决</a:t>
            </a:r>
            <a:r>
              <a:rPr kumimoji="1" lang="en-US" altLang="zh-CN" sz="1800" dirty="0"/>
              <a:t>WebApp</a:t>
            </a:r>
            <a:r>
              <a:rPr kumimoji="1" lang="zh-CN" altLang="en-US" sz="1800" dirty="0"/>
              <a:t>时遇到的问题，而且往往包括很多前面提到的一些其他模式。</a:t>
            </a:r>
          </a:p>
          <a:p>
            <a:pPr>
              <a:lnSpc>
                <a:spcPct val="130000"/>
              </a:lnSpc>
              <a:buFont typeface="Arial" panose="020B0604020202020204" pitchFamily="34" charset="0"/>
              <a:buAutoNum type="arabicPeriod"/>
            </a:pPr>
            <a:r>
              <a:rPr kumimoji="1" lang="zh-CN" altLang="en-US" sz="2000" dirty="0"/>
              <a:t>移动模式</a:t>
            </a:r>
          </a:p>
          <a:p>
            <a:pPr lvl="1">
              <a:lnSpc>
                <a:spcPct val="130000"/>
              </a:lnSpc>
            </a:pPr>
            <a:r>
              <a:rPr kumimoji="1" lang="zh-CN" altLang="en-US" sz="1800" dirty="0"/>
              <a:t>描述在开发移动平台的解决方案时碰到的问题。</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a:extLst>
              <a:ext uri="{FF2B5EF4-FFF2-40B4-BE49-F238E27FC236}">
                <a16:creationId xmlns:a16="http://schemas.microsoft.com/office/drawing/2014/main" id="{3E1406FF-68E3-48D0-1B97-E04C77CB3FFE}"/>
              </a:ext>
            </a:extLst>
          </p:cNvPr>
          <p:cNvSpPr>
            <a:spLocks noGrp="1" noChangeArrowheads="1"/>
          </p:cNvSpPr>
          <p:nvPr>
            <p:ph type="title"/>
          </p:nvPr>
        </p:nvSpPr>
        <p:spPr/>
        <p:txBody>
          <a:bodyPr/>
          <a:lstStyle/>
          <a:p>
            <a:r>
              <a:rPr kumimoji="1" lang="en-US" altLang="zh-CN"/>
              <a:t>11.1.1</a:t>
            </a:r>
            <a:r>
              <a:rPr kumimoji="1" lang="zh-CN" altLang="en-US"/>
              <a:t> 模式的种类（续）</a:t>
            </a:r>
          </a:p>
        </p:txBody>
      </p:sp>
      <p:sp>
        <p:nvSpPr>
          <p:cNvPr id="3" name="内容占位符 2">
            <a:extLst>
              <a:ext uri="{FF2B5EF4-FFF2-40B4-BE49-F238E27FC236}">
                <a16:creationId xmlns:a16="http://schemas.microsoft.com/office/drawing/2014/main" id="{8C465582-B377-EF51-46CD-C41470F5EA80}"/>
              </a:ext>
            </a:extLst>
          </p:cNvPr>
          <p:cNvSpPr>
            <a:spLocks noGrp="1"/>
          </p:cNvSpPr>
          <p:nvPr>
            <p:ph idx="1"/>
          </p:nvPr>
        </p:nvSpPr>
        <p:spPr/>
        <p:txBody>
          <a:bodyPr/>
          <a:lstStyle/>
          <a:p>
            <a:pPr>
              <a:defRPr/>
            </a:pPr>
            <a:r>
              <a:rPr kumimoji="1" lang="zh-CN" altLang="en-US" dirty="0"/>
              <a:t>一、创建型模式</a:t>
            </a:r>
            <a:endParaRPr kumimoji="1" lang="en-US" altLang="zh-CN" dirty="0"/>
          </a:p>
          <a:p>
            <a:pPr>
              <a:defRPr/>
            </a:pPr>
            <a:endParaRPr kumimoji="1" lang="en-US" altLang="zh-CN" dirty="0"/>
          </a:p>
          <a:p>
            <a:pPr marL="0" indent="0">
              <a:buFontTx/>
              <a:buNone/>
              <a:defRPr/>
            </a:pPr>
            <a:r>
              <a:rPr kumimoji="1" lang="en-US" altLang="zh-CN" dirty="0">
                <a:solidFill>
                  <a:srgbClr val="FF0000"/>
                </a:solidFill>
              </a:rPr>
              <a:t>1.</a:t>
            </a:r>
            <a:r>
              <a:rPr kumimoji="1" lang="zh-CN" altLang="en-US" dirty="0">
                <a:solidFill>
                  <a:srgbClr val="FF0000"/>
                </a:solidFill>
              </a:rPr>
              <a:t> 抽象工厂模式</a:t>
            </a:r>
          </a:p>
        </p:txBody>
      </p:sp>
      <p:pic>
        <p:nvPicPr>
          <p:cNvPr id="22531" name="图片 3">
            <a:extLst>
              <a:ext uri="{FF2B5EF4-FFF2-40B4-BE49-F238E27FC236}">
                <a16:creationId xmlns:a16="http://schemas.microsoft.com/office/drawing/2014/main" id="{F58082C5-FFE7-4424-D5C4-3316C63CE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57800"/>
            <a:ext cx="6545263"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2">
            <a:extLst>
              <a:ext uri="{FF2B5EF4-FFF2-40B4-BE49-F238E27FC236}">
                <a16:creationId xmlns:a16="http://schemas.microsoft.com/office/drawing/2014/main" id="{4C4E6217-7646-BFF2-7F02-D7108B1BE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288" y="1762125"/>
            <a:ext cx="5884862"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E01335E-7F1E-7CA5-A8E4-F22E51EFD1E8}"/>
              </a:ext>
            </a:extLst>
          </p:cNvPr>
          <p:cNvSpPr/>
          <p:nvPr/>
        </p:nvSpPr>
        <p:spPr>
          <a:xfrm>
            <a:off x="5230813" y="1198563"/>
            <a:ext cx="3589337" cy="646112"/>
          </a:xfrm>
          <a:prstGeom prst="rect">
            <a:avLst/>
          </a:prstGeom>
        </p:spPr>
        <p:txBody>
          <a:bodyPr>
            <a:spAutoFit/>
          </a:bodyPr>
          <a:lstStyle/>
          <a:p>
            <a:pPr>
              <a:defRPr/>
            </a:pPr>
            <a:r>
              <a:rPr lang="zh-CN" altLang="en-US" b="1" dirty="0">
                <a:solidFill>
                  <a:schemeClr val="accent2">
                    <a:lumMod val="75000"/>
                  </a:schemeClr>
                </a:solidFill>
                <a:latin typeface="-apple-system"/>
              </a:rPr>
              <a:t>高层只引用接口</a:t>
            </a:r>
            <a:r>
              <a:rPr lang="en-US" altLang="zh-CN" b="1" dirty="0">
                <a:solidFill>
                  <a:schemeClr val="accent2">
                    <a:lumMod val="75000"/>
                  </a:schemeClr>
                </a:solidFill>
                <a:latin typeface="-apple-system"/>
              </a:rPr>
              <a:t>/</a:t>
            </a:r>
            <a:r>
              <a:rPr lang="zh-CN" altLang="en-US" b="1" dirty="0">
                <a:solidFill>
                  <a:schemeClr val="accent2">
                    <a:lumMod val="75000"/>
                  </a:schemeClr>
                </a:solidFill>
                <a:latin typeface="-apple-system"/>
              </a:rPr>
              <a:t>抽象类，抽象工厂负责提供接口</a:t>
            </a:r>
            <a:r>
              <a:rPr lang="en-US" altLang="zh-CN" b="1" dirty="0">
                <a:solidFill>
                  <a:schemeClr val="accent2">
                    <a:lumMod val="75000"/>
                  </a:schemeClr>
                </a:solidFill>
                <a:latin typeface="-apple-system"/>
              </a:rPr>
              <a:t>/</a:t>
            </a:r>
            <a:r>
              <a:rPr lang="zh-CN" altLang="en-US" b="1" dirty="0">
                <a:solidFill>
                  <a:schemeClr val="accent2">
                    <a:lumMod val="75000"/>
                  </a:schemeClr>
                </a:solidFill>
                <a:latin typeface="-apple-system"/>
              </a:rPr>
              <a:t>抽象类的实现类</a:t>
            </a:r>
            <a:endParaRPr lang="zh-CN" altLang="en-US" b="1" dirty="0">
              <a:solidFill>
                <a:schemeClr val="accent2">
                  <a:lumMod val="75000"/>
                </a:schemeClr>
              </a:solidFill>
            </a:endParaRPr>
          </a:p>
        </p:txBody>
      </p:sp>
      <p:sp>
        <p:nvSpPr>
          <p:cNvPr id="22534" name="矩形 1">
            <a:extLst>
              <a:ext uri="{FF2B5EF4-FFF2-40B4-BE49-F238E27FC236}">
                <a16:creationId xmlns:a16="http://schemas.microsoft.com/office/drawing/2014/main" id="{F6830987-5308-2221-51A1-78BDBB41BF6A}"/>
              </a:ext>
            </a:extLst>
          </p:cNvPr>
          <p:cNvSpPr>
            <a:spLocks noChangeArrowheads="1"/>
          </p:cNvSpPr>
          <p:nvPr/>
        </p:nvSpPr>
        <p:spPr bwMode="auto">
          <a:xfrm>
            <a:off x="7235825" y="5659438"/>
            <a:ext cx="19653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400" b="1">
                <a:solidFill>
                  <a:srgbClr val="0070C0"/>
                </a:solidFill>
                <a:latin typeface="Helvetica Neue" panose="02000503000000020004" pitchFamily="2" charset="0"/>
              </a:rPr>
              <a:t>使用场景：</a:t>
            </a:r>
            <a:r>
              <a:rPr lang="zh-CN" altLang="en-US" sz="1400">
                <a:solidFill>
                  <a:srgbClr val="0070C0"/>
                </a:solidFill>
                <a:latin typeface="Helvetica Neue" panose="02000503000000020004" pitchFamily="2" charset="0"/>
              </a:rPr>
              <a:t> </a:t>
            </a:r>
            <a:r>
              <a:rPr lang="en-US" altLang="zh-CN" sz="1400">
                <a:solidFill>
                  <a:srgbClr val="0070C0"/>
                </a:solidFill>
                <a:latin typeface="Helvetica Neue" panose="02000503000000020004" pitchFamily="2" charset="0"/>
              </a:rPr>
              <a:t>1</a:t>
            </a:r>
            <a:r>
              <a:rPr lang="zh-CN" altLang="en-US" sz="1400">
                <a:solidFill>
                  <a:srgbClr val="0070C0"/>
                </a:solidFill>
                <a:latin typeface="Helvetica Neue" panose="02000503000000020004" pitchFamily="2" charset="0"/>
              </a:rPr>
              <a:t>、</a:t>
            </a:r>
            <a:r>
              <a:rPr lang="zh-CN" altLang="zh-CN" sz="1400">
                <a:solidFill>
                  <a:srgbClr val="0070C0"/>
                </a:solidFill>
                <a:latin typeface="Helvetica Neue" panose="02000503000000020004" pitchFamily="2" charset="0"/>
              </a:rPr>
              <a:t>QQ </a:t>
            </a:r>
            <a:r>
              <a:rPr lang="zh-CN" altLang="en-US" sz="1400">
                <a:solidFill>
                  <a:srgbClr val="0070C0"/>
                </a:solidFill>
                <a:latin typeface="Helvetica Neue" panose="02000503000000020004" pitchFamily="2" charset="0"/>
              </a:rPr>
              <a:t>换皮肤，一整套一起换。 </a:t>
            </a:r>
            <a:r>
              <a:rPr lang="en-US" altLang="zh-CN" sz="1400">
                <a:solidFill>
                  <a:srgbClr val="0070C0"/>
                </a:solidFill>
                <a:latin typeface="Helvetica Neue" panose="02000503000000020004" pitchFamily="2" charset="0"/>
              </a:rPr>
              <a:t>2</a:t>
            </a:r>
            <a:r>
              <a:rPr lang="zh-CN" altLang="en-US" sz="1400">
                <a:solidFill>
                  <a:srgbClr val="0070C0"/>
                </a:solidFill>
                <a:latin typeface="Helvetica Neue" panose="02000503000000020004" pitchFamily="2" charset="0"/>
              </a:rPr>
              <a:t>、生成不同操作系统的程序。</a:t>
            </a:r>
            <a:endParaRPr lang="zh-CN" altLang="en-US" sz="1400">
              <a:solidFill>
                <a:srgbClr val="0070C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73609546-CEFC-4B47-98B3-FEF110DBB30C}"/>
              </a:ext>
            </a:extLst>
          </p:cNvPr>
          <p:cNvSpPr>
            <a:spLocks noGrp="1" noChangeArrowheads="1"/>
          </p:cNvSpPr>
          <p:nvPr>
            <p:ph type="title"/>
          </p:nvPr>
        </p:nvSpPr>
        <p:spPr/>
        <p:txBody>
          <a:bodyPr/>
          <a:lstStyle/>
          <a:p>
            <a:pPr algn="l"/>
            <a:r>
              <a:rPr kumimoji="1" lang="zh-CN" altLang="en-US" sz="3200"/>
              <a:t>一、创造型模式</a:t>
            </a:r>
          </a:p>
        </p:txBody>
      </p:sp>
      <p:sp>
        <p:nvSpPr>
          <p:cNvPr id="24578" name="内容占位符 2">
            <a:extLst>
              <a:ext uri="{FF2B5EF4-FFF2-40B4-BE49-F238E27FC236}">
                <a16:creationId xmlns:a16="http://schemas.microsoft.com/office/drawing/2014/main" id="{2215C4DB-8818-BF16-E1E9-66B1726F6AA2}"/>
              </a:ext>
            </a:extLst>
          </p:cNvPr>
          <p:cNvSpPr>
            <a:spLocks noGrp="1" noChangeArrowheads="1"/>
          </p:cNvSpPr>
          <p:nvPr>
            <p:ph idx="1"/>
          </p:nvPr>
        </p:nvSpPr>
        <p:spPr>
          <a:xfrm>
            <a:off x="457200" y="1165225"/>
            <a:ext cx="8229600" cy="4525963"/>
          </a:xfrm>
        </p:spPr>
        <p:txBody>
          <a:bodyPr/>
          <a:lstStyle/>
          <a:p>
            <a:r>
              <a:rPr kumimoji="1" lang="en-US" altLang="zh-CN">
                <a:solidFill>
                  <a:srgbClr val="FF0000"/>
                </a:solidFill>
              </a:rPr>
              <a:t>2.</a:t>
            </a:r>
            <a:r>
              <a:rPr kumimoji="1" lang="zh-CN" altLang="en-US">
                <a:solidFill>
                  <a:srgbClr val="FF0000"/>
                </a:solidFill>
              </a:rPr>
              <a:t>工厂方法模式</a:t>
            </a:r>
            <a:endParaRPr kumimoji="1" lang="en-US" altLang="zh-CN">
              <a:solidFill>
                <a:srgbClr val="FF0000"/>
              </a:solidFill>
            </a:endParaRPr>
          </a:p>
          <a:p>
            <a:pPr latinLnBrk="1"/>
            <a:r>
              <a:rPr lang="zh-CN" altLang="en-US" sz="2000"/>
              <a:t>定义一个创建对象的接口，让其子类自己决定实例化哪一个工厂类，工厂模式使其创建过程延迟到子类进行。</a:t>
            </a:r>
          </a:p>
          <a:p>
            <a:pPr lvl="1"/>
            <a:r>
              <a:rPr kumimoji="1" lang="zh-CN" altLang="en-US">
                <a:solidFill>
                  <a:srgbClr val="FF0000"/>
                </a:solidFill>
              </a:rPr>
              <a:t> </a:t>
            </a:r>
          </a:p>
        </p:txBody>
      </p:sp>
      <p:pic>
        <p:nvPicPr>
          <p:cNvPr id="24579" name="Picture 6" descr="工厂模式的 UML 图">
            <a:extLst>
              <a:ext uri="{FF2B5EF4-FFF2-40B4-BE49-F238E27FC236}">
                <a16:creationId xmlns:a16="http://schemas.microsoft.com/office/drawing/2014/main" id="{4986B79A-65F6-36F1-3649-E5E6DD888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213100"/>
            <a:ext cx="5292725"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
            <a:extLst>
              <a:ext uri="{FF2B5EF4-FFF2-40B4-BE49-F238E27FC236}">
                <a16:creationId xmlns:a16="http://schemas.microsoft.com/office/drawing/2014/main" id="{C7A3D5A2-FD12-D7DB-B046-B3754834ABAB}"/>
              </a:ext>
            </a:extLst>
          </p:cNvPr>
          <p:cNvSpPr>
            <a:spLocks noChangeArrowheads="1"/>
          </p:cNvSpPr>
          <p:nvPr/>
        </p:nvSpPr>
        <p:spPr bwMode="auto">
          <a:xfrm>
            <a:off x="5765800" y="3708400"/>
            <a:ext cx="33782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zh-CN" sz="1800" i="1">
                <a:solidFill>
                  <a:srgbClr val="0070C0"/>
                </a:solidFill>
                <a:latin typeface="Helvetica Neue" panose="02000503000000020004" pitchFamily="2" charset="0"/>
              </a:rPr>
              <a:t>FactoryPatternDemo</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类使用 </a:t>
            </a:r>
            <a:r>
              <a:rPr lang="zh-CN" altLang="zh-CN" sz="1800" i="1">
                <a:solidFill>
                  <a:srgbClr val="0070C0"/>
                </a:solidFill>
                <a:latin typeface="Helvetica Neue" panose="02000503000000020004" pitchFamily="2" charset="0"/>
              </a:rPr>
              <a:t>ShapeFactory</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来获取 </a:t>
            </a:r>
            <a:r>
              <a:rPr lang="zh-CN" altLang="zh-CN" sz="1800" i="1">
                <a:solidFill>
                  <a:srgbClr val="0070C0"/>
                </a:solidFill>
                <a:latin typeface="Helvetica Neue" panose="02000503000000020004" pitchFamily="2" charset="0"/>
              </a:rPr>
              <a:t>Shape</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对象。它将向 </a:t>
            </a:r>
            <a:r>
              <a:rPr lang="zh-CN" altLang="zh-CN" sz="1800" i="1">
                <a:solidFill>
                  <a:srgbClr val="0070C0"/>
                </a:solidFill>
                <a:latin typeface="Helvetica Neue" panose="02000503000000020004" pitchFamily="2" charset="0"/>
              </a:rPr>
              <a:t>ShapeFactory</a:t>
            </a:r>
            <a:r>
              <a:rPr lang="zh-CN" altLang="zh-CN" sz="1800">
                <a:solidFill>
                  <a:srgbClr val="0070C0"/>
                </a:solidFill>
                <a:latin typeface="Helvetica Neue" panose="02000503000000020004" pitchFamily="2" charset="0"/>
              </a:rPr>
              <a:t> </a:t>
            </a:r>
            <a:r>
              <a:rPr lang="zh-CN" altLang="en-US" sz="1800">
                <a:solidFill>
                  <a:srgbClr val="0070C0"/>
                </a:solidFill>
                <a:latin typeface="Helvetica Neue" panose="02000503000000020004" pitchFamily="2" charset="0"/>
              </a:rPr>
              <a:t>传递信息（</a:t>
            </a:r>
            <a:r>
              <a:rPr lang="zh-CN" altLang="zh-CN" sz="1800" i="1">
                <a:solidFill>
                  <a:srgbClr val="0070C0"/>
                </a:solidFill>
                <a:latin typeface="Helvetica Neue" panose="02000503000000020004" pitchFamily="2" charset="0"/>
              </a:rPr>
              <a:t>CIRCLE / RECTANGLE / SQUARE</a:t>
            </a:r>
            <a:r>
              <a:rPr lang="zh-CN"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以便获取它所需对象的类型。</a:t>
            </a:r>
            <a:endParaRPr lang="zh-CN" altLang="en-US" sz="1800">
              <a:solidFill>
                <a:srgbClr val="0070C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a:extLst>
              <a:ext uri="{FF2B5EF4-FFF2-40B4-BE49-F238E27FC236}">
                <a16:creationId xmlns:a16="http://schemas.microsoft.com/office/drawing/2014/main" id="{02B968E6-BA7D-139C-BB41-4A4218300573}"/>
              </a:ext>
            </a:extLst>
          </p:cNvPr>
          <p:cNvSpPr>
            <a:spLocks noGrp="1" noChangeArrowheads="1"/>
          </p:cNvSpPr>
          <p:nvPr>
            <p:ph type="title"/>
          </p:nvPr>
        </p:nvSpPr>
        <p:spPr>
          <a:xfrm>
            <a:off x="312738" y="-20638"/>
            <a:ext cx="8229600" cy="1143001"/>
          </a:xfrm>
        </p:spPr>
        <p:txBody>
          <a:bodyPr/>
          <a:lstStyle/>
          <a:p>
            <a:pPr algn="l"/>
            <a:r>
              <a:rPr kumimoji="1" lang="zh-CN" altLang="en-US" sz="3200"/>
              <a:t>一、创造型模式</a:t>
            </a:r>
          </a:p>
        </p:txBody>
      </p:sp>
      <p:sp>
        <p:nvSpPr>
          <p:cNvPr id="25602" name="内容占位符 2">
            <a:extLst>
              <a:ext uri="{FF2B5EF4-FFF2-40B4-BE49-F238E27FC236}">
                <a16:creationId xmlns:a16="http://schemas.microsoft.com/office/drawing/2014/main" id="{351A7E3F-2AAE-785F-817A-9F5A3CB823CB}"/>
              </a:ext>
            </a:extLst>
          </p:cNvPr>
          <p:cNvSpPr>
            <a:spLocks noGrp="1" noChangeArrowheads="1"/>
          </p:cNvSpPr>
          <p:nvPr>
            <p:ph idx="1"/>
          </p:nvPr>
        </p:nvSpPr>
        <p:spPr>
          <a:xfrm>
            <a:off x="457200" y="800100"/>
            <a:ext cx="8229600" cy="4525963"/>
          </a:xfrm>
        </p:spPr>
        <p:txBody>
          <a:bodyPr/>
          <a:lstStyle/>
          <a:p>
            <a:r>
              <a:rPr kumimoji="1" lang="en-US" altLang="zh-CN">
                <a:solidFill>
                  <a:srgbClr val="FF0000"/>
                </a:solidFill>
              </a:rPr>
              <a:t>3.</a:t>
            </a:r>
            <a:r>
              <a:rPr kumimoji="1" lang="zh-CN" altLang="en-US">
                <a:solidFill>
                  <a:srgbClr val="FF0000"/>
                </a:solidFill>
              </a:rPr>
              <a:t>生成器模式</a:t>
            </a:r>
            <a:endParaRPr kumimoji="1" lang="en-US" altLang="zh-CN">
              <a:solidFill>
                <a:srgbClr val="FF0000"/>
              </a:solidFill>
            </a:endParaRPr>
          </a:p>
          <a:p>
            <a:r>
              <a:rPr kumimoji="1" lang="zh-CN" altLang="en-US" sz="1800"/>
              <a:t>将一个复杂对象的构建与其表示相分离，使得同样的构建过程可以创建不同的表示；主要解决在软件系统中，有时候面临着</a:t>
            </a:r>
            <a:r>
              <a:rPr kumimoji="1" lang="en-US" altLang="zh-CN" sz="1800"/>
              <a:t>"</a:t>
            </a:r>
            <a:r>
              <a:rPr kumimoji="1" lang="zh-CN" altLang="en-US" sz="1800"/>
              <a:t>一个复杂对象</a:t>
            </a:r>
            <a:r>
              <a:rPr kumimoji="1" lang="en-US" altLang="zh-CN" sz="1800"/>
              <a:t>"</a:t>
            </a:r>
            <a:r>
              <a:rPr kumimoji="1" lang="zh-CN" altLang="en-US" sz="1800"/>
              <a:t>的创建工作</a:t>
            </a:r>
          </a:p>
        </p:txBody>
      </p:sp>
      <p:sp>
        <p:nvSpPr>
          <p:cNvPr id="25603" name="矩形 1">
            <a:extLst>
              <a:ext uri="{FF2B5EF4-FFF2-40B4-BE49-F238E27FC236}">
                <a16:creationId xmlns:a16="http://schemas.microsoft.com/office/drawing/2014/main" id="{BE7C4F0A-2022-611A-B5F3-ABDC5B45D87C}"/>
              </a:ext>
            </a:extLst>
          </p:cNvPr>
          <p:cNvSpPr>
            <a:spLocks noChangeArrowheads="1"/>
          </p:cNvSpPr>
          <p:nvPr/>
        </p:nvSpPr>
        <p:spPr bwMode="auto">
          <a:xfrm>
            <a:off x="5648325" y="4652963"/>
            <a:ext cx="3348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b="1">
                <a:solidFill>
                  <a:srgbClr val="0070C0"/>
                </a:solidFill>
                <a:latin typeface="Helvetica Neue" panose="02000503000000020004" pitchFamily="2" charset="0"/>
              </a:rPr>
              <a:t>应用实例：</a:t>
            </a:r>
            <a:r>
              <a:rPr lang="zh-CN" altLang="en-US" sz="1800">
                <a:solidFill>
                  <a:srgbClr val="0070C0"/>
                </a:solidFill>
                <a:latin typeface="Helvetica Neue" panose="02000503000000020004" pitchFamily="2" charset="0"/>
              </a:rPr>
              <a:t> 去肯德基，汉堡、可乐、薯条、炸鸡翅等是不变的，而其组合是经常变化的，生成出所谓的</a:t>
            </a:r>
            <a:r>
              <a:rPr lang="en-US"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套餐</a:t>
            </a:r>
            <a:r>
              <a:rPr lang="en-US" altLang="zh-CN" sz="1800">
                <a:solidFill>
                  <a:srgbClr val="0070C0"/>
                </a:solidFill>
                <a:latin typeface="Helvetica Neue" panose="02000503000000020004" pitchFamily="2" charset="0"/>
              </a:rPr>
              <a:t>"</a:t>
            </a:r>
            <a:r>
              <a:rPr lang="zh-CN" altLang="en-US" sz="1800">
                <a:solidFill>
                  <a:srgbClr val="0070C0"/>
                </a:solidFill>
                <a:latin typeface="Helvetica Neue" panose="02000503000000020004" pitchFamily="2" charset="0"/>
              </a:rPr>
              <a:t>。</a:t>
            </a:r>
            <a:endParaRPr lang="zh-CN" altLang="en-US" sz="1800">
              <a:solidFill>
                <a:srgbClr val="0070C0"/>
              </a:solidFill>
            </a:endParaRPr>
          </a:p>
        </p:txBody>
      </p:sp>
      <p:pic>
        <p:nvPicPr>
          <p:cNvPr id="25604" name="图片 2">
            <a:extLst>
              <a:ext uri="{FF2B5EF4-FFF2-40B4-BE49-F238E27FC236}">
                <a16:creationId xmlns:a16="http://schemas.microsoft.com/office/drawing/2014/main" id="{3450E5C0-A3FF-6A24-7586-1DAEC35BA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708275"/>
            <a:ext cx="51689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软件工程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软件工程模板</Template>
  <TotalTime>850</TotalTime>
  <Words>2402</Words>
  <Application>Microsoft Office PowerPoint</Application>
  <PresentationFormat>全屏显示(4:3)</PresentationFormat>
  <Paragraphs>158</Paragraphs>
  <Slides>29</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-apple-system</vt:lpstr>
      <vt:lpstr>Helvetica Neue</vt:lpstr>
      <vt:lpstr>华文新魏</vt:lpstr>
      <vt:lpstr>宋体</vt:lpstr>
      <vt:lpstr>Arial</vt:lpstr>
      <vt:lpstr>Calibri</vt:lpstr>
      <vt:lpstr>Wingdings</vt:lpstr>
      <vt:lpstr>软件工程模板</vt:lpstr>
      <vt:lpstr>第11章  基于模式的设计</vt:lpstr>
      <vt:lpstr>11.1 设计模式</vt:lpstr>
      <vt:lpstr>11.1  设计模式（续）</vt:lpstr>
      <vt:lpstr>PowerPoint 演示文稿</vt:lpstr>
      <vt:lpstr>11.1.1 模式的种类</vt:lpstr>
      <vt:lpstr>11.1.1 模式的种类（续）</vt:lpstr>
      <vt:lpstr>11.1.1 模式的种类（续）</vt:lpstr>
      <vt:lpstr>一、创造型模式</vt:lpstr>
      <vt:lpstr>一、创造型模式</vt:lpstr>
      <vt:lpstr>二、结构型模式</vt:lpstr>
      <vt:lpstr>二、结构型模式</vt:lpstr>
      <vt:lpstr>三、行为型模式</vt:lpstr>
      <vt:lpstr>三、行为型模式</vt:lpstr>
      <vt:lpstr>三、行为型模式</vt:lpstr>
      <vt:lpstr>三、行为型模式</vt:lpstr>
      <vt:lpstr>PowerPoint 演示文稿</vt:lpstr>
      <vt:lpstr>三、行为型模式</vt:lpstr>
      <vt:lpstr>PowerPoint 演示文稿</vt:lpstr>
      <vt:lpstr>PowerPoint 演示文稿</vt:lpstr>
      <vt:lpstr>11.2 基于模式的软件设计</vt:lpstr>
      <vt:lpstr>11.2.1 不同环境下基于模式的设计</vt:lpstr>
      <vt:lpstr>11.2.2 用模式思考</vt:lpstr>
      <vt:lpstr>11.2.3 设计任务</vt:lpstr>
      <vt:lpstr>11.2.4 建立模式组织表</vt:lpstr>
      <vt:lpstr>11.2.5 常见设计错误</vt:lpstr>
      <vt:lpstr>11.2.6 WebApp设计模式</vt:lpstr>
      <vt:lpstr>11.2.7 移动App模式</vt:lpstr>
      <vt:lpstr>PowerPoint 演示文稿</vt:lpstr>
      <vt:lpstr>详细设计说明书举例</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第十一章 完成用户界面设计</dc:title>
  <dc:creator>User</dc:creator>
  <cp:lastModifiedBy>伟鑫 洪</cp:lastModifiedBy>
  <cp:revision>213</cp:revision>
  <dcterms:created xsi:type="dcterms:W3CDTF">2010-11-04T04:46:39Z</dcterms:created>
  <dcterms:modified xsi:type="dcterms:W3CDTF">2025-01-04T18:13:42Z</dcterms:modified>
</cp:coreProperties>
</file>